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12192000"/>
  <p:notesSz cx="6858000" cy="9144000"/>
  <p:embeddedFontLst>
    <p:embeddedFont>
      <p:font typeface="Rubik Medium"/>
      <p:regular r:id="rId40"/>
      <p:bold r:id="rId41"/>
      <p:italic r:id="rId42"/>
      <p:boldItalic r:id="rId43"/>
    </p:embeddedFont>
    <p:embeddedFont>
      <p:font typeface="Nunito"/>
      <p:regular r:id="rId44"/>
      <p:bold r:id="rId45"/>
      <p:italic r:id="rId46"/>
      <p:boldItalic r:id="rId47"/>
    </p:embeddedFont>
    <p:embeddedFont>
      <p:font typeface="Rubik"/>
      <p:regular r:id="rId48"/>
      <p:bold r:id="rId49"/>
      <p:italic r:id="rId50"/>
      <p:boldItalic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6" roundtripDataSignature="AMtx7mhAMVRU0tWHszApeNUhuR0OcpvN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CA0B74-6388-4741-AA6C-E5AD62F9F957}">
  <a:tblStyle styleId="{B7CA0B74-6388-4741-AA6C-E5AD62F9F95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ubikMedium-regular.fntdata"/><Relationship Id="rId42" Type="http://schemas.openxmlformats.org/officeDocument/2006/relationships/font" Target="fonts/RubikMedium-italic.fntdata"/><Relationship Id="rId41" Type="http://schemas.openxmlformats.org/officeDocument/2006/relationships/font" Target="fonts/RubikMedium-bold.fntdata"/><Relationship Id="rId44" Type="http://schemas.openxmlformats.org/officeDocument/2006/relationships/font" Target="fonts/Nunito-regular.fntdata"/><Relationship Id="rId43" Type="http://schemas.openxmlformats.org/officeDocument/2006/relationships/font" Target="fonts/RubikMedium-boldItalic.fntdata"/><Relationship Id="rId46" Type="http://schemas.openxmlformats.org/officeDocument/2006/relationships/font" Target="fonts/Nunito-italic.fntdata"/><Relationship Id="rId45"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ubik-regular.fntdata"/><Relationship Id="rId47" Type="http://schemas.openxmlformats.org/officeDocument/2006/relationships/font" Target="fonts/Nunito-boldItalic.fntdata"/><Relationship Id="rId49" Type="http://schemas.openxmlformats.org/officeDocument/2006/relationships/font" Target="fonts/Rubik-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ubik-boldItalic.fntdata"/><Relationship Id="rId50" Type="http://schemas.openxmlformats.org/officeDocument/2006/relationships/font" Target="fonts/Rubik-italic.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6.xml"/><Relationship Id="rId55" Type="http://schemas.openxmlformats.org/officeDocument/2006/relationships/font" Target="fonts/OpenSans-boldItalic.fntdata"/><Relationship Id="rId10" Type="http://schemas.openxmlformats.org/officeDocument/2006/relationships/slide" Target="slides/slide5.xml"/><Relationship Id="rId54"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nil.fr/fr/conformite-rgpd-information-des-personnes-et-transparence" TargetMode="External"/><Relationship Id="rId3" Type="http://schemas.openxmlformats.org/officeDocument/2006/relationships/hyperlink" Target="https://www.cnil.fr/fr/profilage-et-decision-entierement-automatisee" TargetMode="External"/><Relationship Id="rId4" Type="http://schemas.openxmlformats.org/officeDocument/2006/relationships/hyperlink" Target="https://www.cnil.fr/fr/transferer-des-donnees-hors-de-lue"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c26921bacc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lang="fr-FR" sz="1800">
                <a:solidFill>
                  <a:schemeClr val="dk1"/>
                </a:solidFill>
              </a:rPr>
              <a:t>Hors champs d’application:</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Traitement données relatives aux personnes morales</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Traitement de données personnelles mis en œuvre dans le cadre d’activités strictements personnelles ou domestiques</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Traitement de données anonymes</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Traitement de DCP de personnes décédées (sauf spécificités nationales)</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Données anonymes au sens de l’avis du G29 sur les techniques d’anonymisation. </a:t>
            </a:r>
            <a:endParaRPr/>
          </a:p>
        </p:txBody>
      </p:sp>
      <p:sp>
        <p:nvSpPr>
          <p:cNvPr id="130" name="Google Shape;130;g1c26921bacc_0_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c26921bacc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1c26921bacc_0_3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c26921bacc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lang="fr-FR" sz="1800">
                <a:solidFill>
                  <a:schemeClr val="dk1"/>
                </a:solidFill>
              </a:rPr>
              <a:t>Par ex, l’autorité de contrôle portugaise (CNIL portugaise) à condamné un centre hospitalier suite à un signalement de l’ordre des médecins.</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En effet, le CH avait 3 manquements principaux:</a:t>
            </a:r>
            <a:endParaRPr sz="1800">
              <a:solidFill>
                <a:schemeClr val="dk1"/>
              </a:solidFill>
            </a:endParaRPr>
          </a:p>
          <a:p>
            <a:pPr indent="-114300" lvl="0" marL="0" rtl="0" algn="l">
              <a:spcBef>
                <a:spcPts val="0"/>
              </a:spcBef>
              <a:spcAft>
                <a:spcPts val="0"/>
              </a:spcAft>
              <a:buClr>
                <a:schemeClr val="dk1"/>
              </a:buClr>
              <a:buSzPts val="1800"/>
              <a:buChar char="-"/>
            </a:pPr>
            <a:r>
              <a:rPr lang="fr-FR" sz="1800">
                <a:solidFill>
                  <a:schemeClr val="dk1"/>
                </a:solidFill>
              </a:rPr>
              <a:t>Nb anormal de comptes donnants accès aux dossiers patients informatisés et donc aux données perso des patients. 296 médecins pour 985 comptes de médecins =&gt; comptes inactifs ou d’anciens personnels non désactivés.</a:t>
            </a:r>
            <a:endParaRPr sz="1800">
              <a:solidFill>
                <a:schemeClr val="dk1"/>
              </a:solidFill>
            </a:endParaRPr>
          </a:p>
          <a:p>
            <a:pPr indent="-114300" lvl="0" marL="0" rtl="0" algn="l">
              <a:spcBef>
                <a:spcPts val="0"/>
              </a:spcBef>
              <a:spcAft>
                <a:spcPts val="0"/>
              </a:spcAft>
              <a:buClr>
                <a:schemeClr val="dk1"/>
              </a:buClr>
              <a:buSzPts val="1800"/>
              <a:buChar char="-"/>
            </a:pPr>
            <a:r>
              <a:rPr lang="fr-FR" sz="1800">
                <a:solidFill>
                  <a:schemeClr val="dk1"/>
                </a:solidFill>
              </a:rPr>
              <a:t>Pas de procédures pour indiquer les règles de création de compte, ex: un compte test permettait d’accèder aux dossiers patients d’un autre hopital</a:t>
            </a:r>
            <a:endParaRPr sz="1800">
              <a:solidFill>
                <a:schemeClr val="dk1"/>
              </a:solidFill>
            </a:endParaRPr>
          </a:p>
          <a:p>
            <a:pPr indent="-114300" lvl="0" marL="0" rtl="0" algn="l">
              <a:spcBef>
                <a:spcPts val="0"/>
              </a:spcBef>
              <a:spcAft>
                <a:spcPts val="0"/>
              </a:spcAft>
              <a:buClr>
                <a:schemeClr val="dk1"/>
              </a:buClr>
              <a:buSzPts val="1800"/>
              <a:buChar char="-"/>
            </a:pPr>
            <a:r>
              <a:rPr lang="fr-FR" sz="1800">
                <a:solidFill>
                  <a:schemeClr val="dk1"/>
                </a:solidFill>
              </a:rPr>
              <a:t>Pas de procédures pour préciser l’attribution d’un accès aux informations patients. Le personnel administratif avait accès à des informations normalement réservées aux médecins</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Le CH a réfuté en disant que le RGPD n’était pas transposé en droit interne (hors un règlement UE est d’application directe), que l’accès aux données était déterminé par un tiers (ministère de la santé); et qu’il n’avait pas les outils informatiques adéquats pour gérer une matrice des droits d’accès aux dossiers patients.</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L’autorité de contrôle a refusé ces 3 arguments et a condamné l’hopital a une amende de 150K pour violation des principes d’intégrité et de confidentialité des données, 150k pour violation du principe de limitation d’accès aux données et 100k en raison de l’incapacité du responsable de traitement à garanti l’intégrité de celles-ci; au total 400k pour cette 1</a:t>
            </a:r>
            <a:r>
              <a:rPr baseline="30000" lang="fr-FR" sz="1800">
                <a:solidFill>
                  <a:schemeClr val="dk1"/>
                </a:solidFill>
              </a:rPr>
              <a:t>ère</a:t>
            </a:r>
            <a:r>
              <a:rPr lang="fr-FR" sz="1800">
                <a:solidFill>
                  <a:schemeClr val="dk1"/>
                </a:solidFill>
              </a:rPr>
              <a:t> amende. L’hopital conserve le droit de faire appel de cette décision.</a:t>
            </a:r>
            <a:endParaRPr sz="1800">
              <a:solidFill>
                <a:schemeClr val="dk1"/>
              </a:solidFill>
            </a:endParaRPr>
          </a:p>
          <a:p>
            <a:pPr indent="0" lvl="0" marL="0" rtl="0" algn="l">
              <a:spcBef>
                <a:spcPts val="0"/>
              </a:spcBef>
              <a:spcAft>
                <a:spcPts val="0"/>
              </a:spcAft>
              <a:buNone/>
            </a:pPr>
            <a:r>
              <a:t/>
            </a:r>
            <a:endParaRPr/>
          </a:p>
        </p:txBody>
      </p:sp>
      <p:sp>
        <p:nvSpPr>
          <p:cNvPr id="144" name="Google Shape;144;g1c26921bacc_0_3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c26921bacc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152" name="Google Shape;152;g1c26921bacc_0_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c26921bacc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lang="fr-FR" sz="1800">
                <a:solidFill>
                  <a:schemeClr val="dk1"/>
                </a:solidFill>
              </a:rPr>
              <a:t>Selon art 2 LIL et 4 RGPD</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Exemples de traitements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Dispositifs de vidéosurveillance dans les commerces</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Géolocalisation des salariés, via leur véhicule, un bracelet connecté,</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leur smartphone,...</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Fiches de paie du personnel</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Dossiers de candidature</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Fichiers informatisés d’évaluation annuelle des salariés</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Gestion de commandes de clients</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Programmes de fidélités des clients</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Organisation de jeux concours</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Sites de rencontre</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Site de création d’album photo.</a:t>
            </a:r>
            <a:endParaRPr sz="1800">
              <a:solidFill>
                <a:schemeClr val="dk1"/>
              </a:solidFill>
            </a:endParaRPr>
          </a:p>
          <a:p>
            <a:pPr indent="0" lvl="0" marL="0" rtl="0" algn="l">
              <a:spcBef>
                <a:spcPts val="0"/>
              </a:spcBef>
              <a:spcAft>
                <a:spcPts val="0"/>
              </a:spcAft>
              <a:buNone/>
            </a:pPr>
            <a:r>
              <a:t/>
            </a:r>
            <a:endParaRPr/>
          </a:p>
        </p:txBody>
      </p:sp>
      <p:sp>
        <p:nvSpPr>
          <p:cNvPr id="161" name="Google Shape;161;g1c26921bacc_0_4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c26921bacc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lang="fr-FR" sz="1800">
                <a:solidFill>
                  <a:schemeClr val="dk1"/>
                </a:solidFill>
              </a:rPr>
              <a:t>Pour déterminer si une personne est identifiable, il convient de considérer l'ensemble des moyens en vue de permettre son identification dont dispose ou auxquels peut avoir accès le responsable du traitement ou toute autre personne.</a:t>
            </a:r>
            <a:endParaRPr/>
          </a:p>
        </p:txBody>
      </p:sp>
      <p:sp>
        <p:nvSpPr>
          <p:cNvPr id="170" name="Google Shape;170;g1c26921bacc_0_4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c26921bacc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lang="fr-FR" sz="1800">
                <a:solidFill>
                  <a:schemeClr val="dk1"/>
                </a:solidFill>
              </a:rPr>
              <a:t>Données génétiques</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DCP relative aux </a:t>
            </a:r>
            <a:r>
              <a:rPr lang="fr-FR" sz="1800" u="sng">
                <a:solidFill>
                  <a:schemeClr val="dk1"/>
                </a:solidFill>
              </a:rPr>
              <a:t>caractéristiques génétiques </a:t>
            </a:r>
            <a:r>
              <a:rPr lang="fr-FR" sz="1800">
                <a:solidFill>
                  <a:schemeClr val="dk1"/>
                </a:solidFill>
              </a:rPr>
              <a:t>héréditaires ou acquises, qui donne des information sur la psychologie ou l’état de santé de la personne.</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600"/>
              <a:buFont typeface="Arial"/>
              <a:buNone/>
            </a:pPr>
            <a:r>
              <a:rPr lang="fr-FR" sz="1600">
                <a:solidFill>
                  <a:schemeClr val="dk1"/>
                </a:solidFill>
              </a:rPr>
              <a:t>Données biométriques</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DCP résultant d’un </a:t>
            </a:r>
            <a:r>
              <a:rPr lang="fr-FR" sz="1800" u="sng">
                <a:solidFill>
                  <a:schemeClr val="dk1"/>
                </a:solidFill>
              </a:rPr>
              <a:t>traitement technique spécifique</a:t>
            </a:r>
            <a:r>
              <a:rPr lang="fr-FR" sz="1800">
                <a:solidFill>
                  <a:schemeClr val="dk1"/>
                </a:solidFill>
              </a:rPr>
              <a:t>, relatives aux caractéristiques physiques, physiologiques ou comportementales d’une personne physique, qui permettent ou confirment son identification unique.</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Ce sont des informations qui révèlent la prétendue origine raciale ou ethnique, les opinions politiques, les convictions religieuses ou philosophiques ou l'appartenance syndicale, ainsi que le traitement des données génétiques, des données biométriques aux fins d'identifier une personne physique de manière unique, des données concernant la santé ou des données concernant la vie sexuelle ou l'orientation sexuelle d'une personne physique (</a:t>
            </a:r>
            <a:r>
              <a:rPr i="1" lang="fr-FR" sz="1800">
                <a:solidFill>
                  <a:schemeClr val="dk1"/>
                </a:solidFill>
              </a:rPr>
              <a:t>considérant 51 à 53 RGPD</a:t>
            </a:r>
            <a:r>
              <a:rPr lang="fr-FR" sz="1800">
                <a:solidFill>
                  <a:schemeClr val="dk1"/>
                </a:solidFill>
              </a:rPr>
              <a:t>).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C’est une sous catégorie de données personnelles</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Attention aux cases de commentaires, ne pas remplir avec des données sensibles.</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Interdiction de recueillir ces données sauf dans certains cas:</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Font typeface="Arial"/>
              <a:buNone/>
            </a:pPr>
            <a:r>
              <a:rPr lang="fr-FR" sz="1800">
                <a:solidFill>
                  <a:schemeClr val="dk1"/>
                </a:solidFill>
              </a:rPr>
              <a:t>Si la personne concernée a donné son consentement exprès (démarche active, explicite et de préférence écrite, qui doit être libre, spécifique, et informée),</a:t>
            </a:r>
            <a:endParaRPr sz="1800">
              <a:solidFill>
                <a:schemeClr val="dk1"/>
              </a:solidFill>
            </a:endParaRPr>
          </a:p>
          <a:p>
            <a:pPr indent="0" lvl="0" marL="0" rtl="0" algn="l">
              <a:spcBef>
                <a:spcPts val="0"/>
              </a:spcBef>
              <a:spcAft>
                <a:spcPts val="0"/>
              </a:spcAft>
              <a:buClr>
                <a:schemeClr val="dk1"/>
              </a:buClr>
              <a:buFont typeface="Arial"/>
              <a:buNone/>
            </a:pPr>
            <a:r>
              <a:rPr lang="fr-FR" sz="1800">
                <a:solidFill>
                  <a:schemeClr val="dk1"/>
                </a:solidFill>
              </a:rPr>
              <a:t>Si les informations sont rendues publiques par la personne concernée,</a:t>
            </a:r>
            <a:endParaRPr sz="1800">
              <a:solidFill>
                <a:schemeClr val="dk1"/>
              </a:solidFill>
            </a:endParaRPr>
          </a:p>
          <a:p>
            <a:pPr indent="0" lvl="0" marL="0" rtl="0" algn="l">
              <a:spcBef>
                <a:spcPts val="0"/>
              </a:spcBef>
              <a:spcAft>
                <a:spcPts val="0"/>
              </a:spcAft>
              <a:buClr>
                <a:schemeClr val="dk1"/>
              </a:buClr>
              <a:buFont typeface="Arial"/>
              <a:buNone/>
            </a:pPr>
            <a:r>
              <a:rPr lang="fr-FR" sz="1800">
                <a:solidFill>
                  <a:schemeClr val="dk1"/>
                </a:solidFill>
              </a:rPr>
              <a:t>Si elles sont nécessaires à la sauvegarde de la vie humaine,</a:t>
            </a:r>
            <a:endParaRPr sz="1800">
              <a:solidFill>
                <a:schemeClr val="dk1"/>
              </a:solidFill>
            </a:endParaRPr>
          </a:p>
          <a:p>
            <a:pPr indent="0" lvl="0" marL="0" rtl="0" algn="l">
              <a:spcBef>
                <a:spcPts val="0"/>
              </a:spcBef>
              <a:spcAft>
                <a:spcPts val="0"/>
              </a:spcAft>
              <a:buClr>
                <a:schemeClr val="dk1"/>
              </a:buClr>
              <a:buFont typeface="Arial"/>
              <a:buNone/>
            </a:pPr>
            <a:r>
              <a:rPr lang="fr-FR" sz="1800">
                <a:solidFill>
                  <a:schemeClr val="dk1"/>
                </a:solidFill>
              </a:rPr>
              <a:t>Si leur utilisation est justifiée par l'intérêt public et autorisé par la CNIL,</a:t>
            </a:r>
            <a:endParaRPr sz="1800">
              <a:solidFill>
                <a:schemeClr val="dk1"/>
              </a:solidFill>
            </a:endParaRPr>
          </a:p>
          <a:p>
            <a:pPr indent="0" lvl="0" marL="0" rtl="0" algn="l">
              <a:spcBef>
                <a:spcPts val="0"/>
              </a:spcBef>
              <a:spcAft>
                <a:spcPts val="0"/>
              </a:spcAft>
              <a:buClr>
                <a:schemeClr val="dk1"/>
              </a:buClr>
              <a:buFont typeface="Arial"/>
              <a:buNone/>
            </a:pPr>
            <a:r>
              <a:rPr lang="fr-FR" sz="1800">
                <a:solidFill>
                  <a:schemeClr val="dk1"/>
                </a:solidFill>
              </a:rPr>
              <a:t>Si elles concernent les membres ou adhérents d'une association ou d'une organisation politique, religieuse, philosophique ou syndicale</a:t>
            </a:r>
            <a:endParaRPr sz="1800">
              <a:solidFill>
                <a:schemeClr val="dk1"/>
              </a:solidFill>
            </a:endParaRPr>
          </a:p>
          <a:p>
            <a:pPr indent="0" lvl="0" marL="0" rtl="0" algn="l">
              <a:spcBef>
                <a:spcPts val="0"/>
              </a:spcBef>
              <a:spcAft>
                <a:spcPts val="0"/>
              </a:spcAft>
              <a:buNone/>
            </a:pPr>
            <a:r>
              <a:t/>
            </a:r>
            <a:endParaRPr/>
          </a:p>
        </p:txBody>
      </p:sp>
      <p:sp>
        <p:nvSpPr>
          <p:cNvPr id="178" name="Google Shape;178;g1c26921bacc_0_8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c26921bacc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lang="fr-FR" sz="1800">
                <a:solidFill>
                  <a:schemeClr val="dk1"/>
                </a:solidFill>
              </a:rPr>
              <a:t>On parle de « co-responsables de traitement » lorsque deux responsables de traitement ou plus déterminent conjointement les finalités et les moyens du traitement. Les co-responsables de traitement doivent définir de manière transparente leurs obligations respectives aux fins d’assurer le respect des dispositions légales en matière de protection des données via un accord dont les grandes lignes seront mises à la disposition de la personne concernée par le traitement. Cet accord – </a:t>
            </a:r>
            <a:r>
              <a:rPr i="1" lang="fr-FR" sz="1800">
                <a:solidFill>
                  <a:schemeClr val="dk1"/>
                </a:solidFill>
              </a:rPr>
              <a:t>qui suppose une formalisation précise</a:t>
            </a:r>
            <a:r>
              <a:rPr lang="fr-FR" sz="1800">
                <a:solidFill>
                  <a:schemeClr val="dk1"/>
                </a:solidFill>
              </a:rPr>
              <a:t> – laisse en pratique beaucoup de liberté au co-responsable de traitement. En adoptant une approche pragmatique, le législateur européen a bien conscience que selon les situations, il existe plusieurs degrés d’implication des acteurs dans le traitement, et donc nécessairement plusieurs degrés de co-responsabilité.</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None/>
            </a:pPr>
            <a:r>
              <a:t/>
            </a:r>
            <a:endParaRPr/>
          </a:p>
        </p:txBody>
      </p:sp>
      <p:sp>
        <p:nvSpPr>
          <p:cNvPr id="196" name="Google Shape;196;g1c26921bacc_0_5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c26921bacc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a:t>1</a:t>
            </a:r>
            <a:endParaRPr/>
          </a:p>
          <a:p>
            <a:pPr indent="0" lvl="0" marL="0" rtl="0" algn="l">
              <a:spcBef>
                <a:spcPts val="0"/>
              </a:spcBef>
              <a:spcAft>
                <a:spcPts val="0"/>
              </a:spcAft>
              <a:buNone/>
            </a:pPr>
            <a:r>
              <a:rPr lang="fr-FR"/>
              <a:t>Registre des traitement, passage d’une logcique de déclaration avec LIL à une logique d’auto responsabilité = accountability avec le RGPD.</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2</a:t>
            </a:r>
            <a:endParaRPr/>
          </a:p>
          <a:p>
            <a:pPr indent="0" lvl="0" marL="0" rtl="0" algn="l">
              <a:spcBef>
                <a:spcPts val="0"/>
              </a:spcBef>
              <a:spcAft>
                <a:spcPts val="0"/>
              </a:spcAft>
              <a:buClr>
                <a:schemeClr val="dk1"/>
              </a:buClr>
              <a:buSzPts val="1100"/>
              <a:buFont typeface="Arial"/>
              <a:buNone/>
            </a:pPr>
            <a:r>
              <a:rPr lang="fr-FR"/>
              <a:t>Un traitement de données personnelles est licite lorsque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FR"/>
              <a:t>La personne concernée a donné son consentement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FR"/>
              <a:t>Il est nécessaire à l'exécution d'un contrat auquel la personne concernée est partie ou à l'exécution de mesures</a:t>
            </a:r>
            <a:endParaRPr/>
          </a:p>
          <a:p>
            <a:pPr indent="0" lvl="0" marL="0" rtl="0" algn="l">
              <a:spcBef>
                <a:spcPts val="0"/>
              </a:spcBef>
              <a:spcAft>
                <a:spcPts val="0"/>
              </a:spcAft>
              <a:buClr>
                <a:schemeClr val="dk1"/>
              </a:buClr>
              <a:buSzPts val="1100"/>
              <a:buFont typeface="Arial"/>
              <a:buNone/>
            </a:pPr>
            <a:r>
              <a:rPr lang="fr-FR"/>
              <a:t>précontractuelles prises à la demande de celle-ci;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FR"/>
              <a:t>Il est nécessaire au respect d'une obligation légale à laquelle le responsable du traitement est soumis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FR"/>
              <a:t>Il est nécessaire à la sauvegarde des intérêts vitaux de la personne concernée ou d'une autre personne physique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FR"/>
              <a:t>Il est nécessaire à l'exécution d'une mission d'intérêt public ou relevant de l'exercice de l'autorité publique dont est</a:t>
            </a:r>
            <a:endParaRPr/>
          </a:p>
          <a:p>
            <a:pPr indent="0" lvl="0" marL="0" rtl="0" algn="l">
              <a:spcBef>
                <a:spcPts val="0"/>
              </a:spcBef>
              <a:spcAft>
                <a:spcPts val="0"/>
              </a:spcAft>
              <a:buClr>
                <a:schemeClr val="dk1"/>
              </a:buClr>
              <a:buSzPts val="1100"/>
              <a:buFont typeface="Arial"/>
              <a:buNone/>
            </a:pPr>
            <a:r>
              <a:rPr lang="fr-FR"/>
              <a:t>investi le responsable du traitement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FR"/>
              <a:t>Il est nécessaire aux fins des intérêts légitimes poursuivis par le responsable du traitement ou par un tiers, à moins que</a:t>
            </a:r>
            <a:endParaRPr/>
          </a:p>
          <a:p>
            <a:pPr indent="0" lvl="0" marL="0" rtl="0" algn="l">
              <a:spcBef>
                <a:spcPts val="0"/>
              </a:spcBef>
              <a:spcAft>
                <a:spcPts val="0"/>
              </a:spcAft>
              <a:buClr>
                <a:schemeClr val="dk1"/>
              </a:buClr>
              <a:buSzPts val="1100"/>
              <a:buFont typeface="Arial"/>
              <a:buNone/>
            </a:pPr>
            <a:r>
              <a:rPr lang="fr-FR"/>
              <a:t>ne prévalent les intérêts ou les libertés et droits fondamentaux de la personne concernée qui exigent une protection des</a:t>
            </a:r>
            <a:endParaRPr/>
          </a:p>
          <a:p>
            <a:pPr indent="0" lvl="0" marL="0" rtl="0" algn="l">
              <a:spcBef>
                <a:spcPts val="0"/>
              </a:spcBef>
              <a:spcAft>
                <a:spcPts val="0"/>
              </a:spcAft>
              <a:buClr>
                <a:schemeClr val="dk1"/>
              </a:buClr>
              <a:buSzPts val="1100"/>
              <a:buFont typeface="Arial"/>
              <a:buNone/>
            </a:pPr>
            <a:r>
              <a:rPr lang="fr-FR"/>
              <a:t>données à caractère personnel, notamment lorsque la personne concernée est un enfant.</a:t>
            </a:r>
            <a:endParaRPr/>
          </a:p>
          <a:p>
            <a:pPr indent="0" lvl="0" marL="0" rtl="0" algn="l">
              <a:spcBef>
                <a:spcPts val="0"/>
              </a:spcBef>
              <a:spcAft>
                <a:spcPts val="0"/>
              </a:spcAft>
              <a:buNone/>
            </a:pPr>
            <a:r>
              <a:t/>
            </a:r>
            <a:endParaRPr/>
          </a:p>
        </p:txBody>
      </p:sp>
      <p:sp>
        <p:nvSpPr>
          <p:cNvPr id="209" name="Google Shape;209;g1c26921bacc_0_6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c26921bacc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1700"/>
              </a:spcBef>
              <a:spcAft>
                <a:spcPts val="0"/>
              </a:spcAft>
              <a:buClr>
                <a:schemeClr val="dk1"/>
              </a:buClr>
              <a:buSzPts val="1100"/>
              <a:buFont typeface="Arial"/>
              <a:buNone/>
            </a:pPr>
            <a:r>
              <a:rPr lang="fr-FR" sz="2100">
                <a:solidFill>
                  <a:srgbClr val="4596EC"/>
                </a:solidFill>
                <a:latin typeface="Georgia"/>
                <a:ea typeface="Georgia"/>
                <a:cs typeface="Georgia"/>
                <a:sym typeface="Georgia"/>
              </a:rPr>
              <a:t>Article 6 - Licéité du traitement</a:t>
            </a:r>
            <a:endParaRPr sz="2100">
              <a:solidFill>
                <a:srgbClr val="4596EC"/>
              </a:solidFill>
              <a:latin typeface="Georgia"/>
              <a:ea typeface="Georgia"/>
              <a:cs typeface="Georgia"/>
              <a:sym typeface="Georgia"/>
            </a:endParaRPr>
          </a:p>
          <a:p>
            <a:pPr indent="-228600" lvl="0" marL="457200" rtl="0" algn="l">
              <a:lnSpc>
                <a:spcPct val="115000"/>
              </a:lnSpc>
              <a:spcBef>
                <a:spcPts val="80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 traitement n'est licite que si, et dans la mesure où, au moins une des conditions suivantes est remplie:</a:t>
            </a:r>
            <a:endParaRPr sz="1350">
              <a:solidFill>
                <a:srgbClr val="71716E"/>
              </a:solidFill>
              <a:latin typeface="Georgia"/>
              <a:ea typeface="Georgia"/>
              <a:cs typeface="Georgia"/>
              <a:sym typeface="Georgia"/>
            </a:endParaRPr>
          </a:p>
          <a:p>
            <a:pPr indent="0" lvl="0" marL="215900" marR="215900" rtl="0" algn="l">
              <a:lnSpc>
                <a:spcPct val="125000"/>
              </a:lnSpc>
              <a:spcBef>
                <a:spcPts val="16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a) la personne concernée a consenti au traitement de ses données à caractère personnel pour une ou plusieurs finalités spécifiques;</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b) le traitement est nécessaire à l'exécution d'un contrat auquel la personne concernée est partie ou à l'exécution de mesures précontractuelles prises à la demande de celle-ci;</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c) le traitement est nécessaire au respect d'une obligation légale à laquelle le responsable du traitement est soumis;</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d) le traitement est nécessaire à la sauvegarde des intérêts vitaux de la personne concernée ou d'une autre personne physique;</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e) le traitement est nécessaire à l'exécution d'une mission d'intérêt public ou relevant de l'exercice de l'autorité publique dont est investi le responsable du traitement;</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f) le traitement est nécessaire aux fins des intérêts légitimes poursuivis par le responsable du traitement ou par un tiers, à moins que ne prévalent les intérêts ou les libertés et droits fondamentaux de la personne concernée qui exigent une protection des données à caractère personnel, notamment lorsque la personne concernée est un enfant.</a:t>
            </a:r>
            <a:endParaRPr sz="1500">
              <a:solidFill>
                <a:srgbClr val="71716E"/>
              </a:solidFill>
              <a:latin typeface="Georgia"/>
              <a:ea typeface="Georgia"/>
              <a:cs typeface="Georgia"/>
              <a:sym typeface="Georgia"/>
            </a:endParaRPr>
          </a:p>
          <a:p>
            <a:pPr indent="0" lvl="0" marL="0" rtl="0" algn="l">
              <a:lnSpc>
                <a:spcPct val="115000"/>
              </a:lnSpc>
              <a:spcBef>
                <a:spcPts val="1700"/>
              </a:spcBef>
              <a:spcAft>
                <a:spcPts val="0"/>
              </a:spcAft>
              <a:buClr>
                <a:schemeClr val="dk1"/>
              </a:buClr>
              <a:buSzPts val="1100"/>
              <a:buFont typeface="Arial"/>
              <a:buNone/>
            </a:pPr>
            <a:r>
              <a:rPr lang="fr-FR" sz="1350">
                <a:solidFill>
                  <a:srgbClr val="71716E"/>
                </a:solidFill>
                <a:latin typeface="Georgia"/>
                <a:ea typeface="Georgia"/>
                <a:cs typeface="Georgia"/>
                <a:sym typeface="Georgia"/>
              </a:rPr>
              <a:t>Le point f) du premier alinéa ne s'applique pas au traitement effectué par les autorités publiques dans l'exécution de leurs missions.</a:t>
            </a:r>
            <a:endParaRPr sz="1350">
              <a:solidFill>
                <a:srgbClr val="71716E"/>
              </a:solidFill>
              <a:latin typeface="Georgia"/>
              <a:ea typeface="Georgia"/>
              <a:cs typeface="Georgia"/>
              <a:sym typeface="Georgia"/>
            </a:endParaRPr>
          </a:p>
          <a:p>
            <a:pPr indent="-228600" lvl="0" marL="457200" rtl="0" algn="l">
              <a:lnSpc>
                <a:spcPct val="115000"/>
              </a:lnSpc>
              <a:spcBef>
                <a:spcPts val="80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Les États membres peuvent maintenir ou introduire des dispositions plus spécifiques pour adapter l'application des règles du présent règlement pour ce qui est du traitement dans le but de respecter le paragraphe 1, points c) et e), en déterminant plus précisément les exigences spécifiques applicables au traitement ainsi que d'autres mesures visant à garantir un traitement licite et loyal, y compris dans d'autres situations particulières de traitement comme le prévoit le chapitre IX.</a:t>
            </a:r>
            <a:endParaRPr sz="135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 fondement du traitement visé au paragraphe 1, points c) et e), est défini par:</a:t>
            </a:r>
            <a:endParaRPr sz="1350">
              <a:solidFill>
                <a:srgbClr val="71716E"/>
              </a:solidFill>
              <a:latin typeface="Georgia"/>
              <a:ea typeface="Georgia"/>
              <a:cs typeface="Georgia"/>
              <a:sym typeface="Georgia"/>
            </a:endParaRPr>
          </a:p>
          <a:p>
            <a:pPr indent="0" lvl="0" marL="215900" marR="215900" rtl="0" algn="l">
              <a:lnSpc>
                <a:spcPct val="125000"/>
              </a:lnSpc>
              <a:spcBef>
                <a:spcPts val="16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a) le droit de l'Union; ou</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b) le droit de l'État membre auquel le responsable du traitement est soumis.</a:t>
            </a:r>
            <a:endParaRPr sz="1500">
              <a:solidFill>
                <a:srgbClr val="71716E"/>
              </a:solidFill>
              <a:latin typeface="Georgia"/>
              <a:ea typeface="Georgia"/>
              <a:cs typeface="Georgia"/>
              <a:sym typeface="Georgia"/>
            </a:endParaRPr>
          </a:p>
          <a:p>
            <a:pPr indent="0" lvl="0" marL="0" rtl="0" algn="l">
              <a:lnSpc>
                <a:spcPct val="115000"/>
              </a:lnSpc>
              <a:spcBef>
                <a:spcPts val="1700"/>
              </a:spcBef>
              <a:spcAft>
                <a:spcPts val="0"/>
              </a:spcAft>
              <a:buClr>
                <a:schemeClr val="dk1"/>
              </a:buClr>
              <a:buSzPts val="1100"/>
              <a:buFont typeface="Arial"/>
              <a:buNone/>
            </a:pPr>
            <a:r>
              <a:rPr lang="fr-FR" sz="1350">
                <a:solidFill>
                  <a:srgbClr val="71716E"/>
                </a:solidFill>
                <a:latin typeface="Georgia"/>
                <a:ea typeface="Georgia"/>
                <a:cs typeface="Georgia"/>
                <a:sym typeface="Georgia"/>
              </a:rPr>
              <a:t>Les finalités du traitement sont définies dans cette base juridique ou, en ce qui concerne le traitement visé au paragraphe 1, point e), sont nécessaires à l'exécution d'une mission d'intérêt public ou relevant de l'exercice de l'autorité publique dont est investi le responsable du traitement. Cette base juridique peut contenir des dispositions spécifiques pour adapter l'application des règles du présent règlement, entre autres: les conditions générales régissant la licéité du traitement par le responsable du traitement; les types de données qui font l'objet du traitement; les personnes concernées; les entités auxquelles les données à caractère personnel peuvent être communiquées et les finalités pour lesquelles elles peuvent l'être; la limitation des finalités; les durées de conservation; et les opérations et procédures de traitement, y compris les mesures visant à garantir un traitement licite et loyal, telles que celles prévues dans d'autres situations particulières de traitement comme le prévoit le chapitre IX. Le droit de l'Union ou le droit des États membres répond à un objectif d'intérêt public et est proportionné à l'objectif légitime poursuivi.</a:t>
            </a:r>
            <a:endParaRPr sz="1350">
              <a:solidFill>
                <a:srgbClr val="71716E"/>
              </a:solidFill>
              <a:latin typeface="Georgia"/>
              <a:ea typeface="Georgia"/>
              <a:cs typeface="Georgia"/>
              <a:sym typeface="Georgia"/>
            </a:endParaRPr>
          </a:p>
          <a:p>
            <a:pPr indent="-228600" lvl="0" marL="457200" rtl="0" algn="l">
              <a:lnSpc>
                <a:spcPct val="115000"/>
              </a:lnSpc>
              <a:spcBef>
                <a:spcPts val="80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Lorsque le traitement à une fin autre que celle pour laquelle les données ont été collectées n'est pas fondé sur le consentement de la personne concernée ou sur le droit de l'Union ou le droit d'un État membre qui constitue une mesure nécessaire et proportionnée dans une société démocratique pour garantir les objectifs visés à l'article 23, paragraphe 1, le responsable du traitement, afin de déterminer si le traitement à une autre fin est compatible avec la finalité pour laquelle les données à caractère personnel ont été initialement collectées, tient compte, entre autres:</a:t>
            </a:r>
            <a:endParaRPr sz="1350">
              <a:solidFill>
                <a:srgbClr val="71716E"/>
              </a:solidFill>
              <a:latin typeface="Georgia"/>
              <a:ea typeface="Georgia"/>
              <a:cs typeface="Georgia"/>
              <a:sym typeface="Georgia"/>
            </a:endParaRPr>
          </a:p>
          <a:p>
            <a:pPr indent="0" lvl="0" marL="215900" marR="215900" rtl="0" algn="l">
              <a:lnSpc>
                <a:spcPct val="125000"/>
              </a:lnSpc>
              <a:spcBef>
                <a:spcPts val="16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a) de l'existence éventuelle d'un lien entre les finalités pour lesquelles les données à caractère personnel ont été collectées et les finalités du traitement ultérieur envisagé;</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b) du contexte dans lequel les données à caractère personnel ont été collectées, en particulier en ce qui concerne la relation entre les personnes concernées et le responsable du traitement;</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c) de la nature des données à caractère personnel, en particulier si le traitement porte sur des catégories particulières de données à caractère personnel, en vertu de l'article 9, ou si des données à caractère personnel relatives à des condamnations pénales et à des infractions sont traitées, en vertu de l'article 10;</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d) des conséquences possibles du traitement ultérieur envisagé pour les personnes concernées;</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e) de l'existence de garanties appropriées, qui peuvent comprendre le chiffrement ou la pseudonymisation.</a:t>
            </a:r>
            <a:endParaRPr sz="1500">
              <a:solidFill>
                <a:srgbClr val="71716E"/>
              </a:solidFill>
              <a:latin typeface="Georgia"/>
              <a:ea typeface="Georgia"/>
              <a:cs typeface="Georgia"/>
              <a:sym typeface="Georgia"/>
            </a:endParaRPr>
          </a:p>
          <a:p>
            <a:pPr indent="0" lvl="0" marL="0" rtl="0" algn="l">
              <a:spcBef>
                <a:spcPts val="17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7" name="Google Shape;227;g1c26921bacc_0_6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c26921bacc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1700"/>
              </a:spcBef>
              <a:spcAft>
                <a:spcPts val="0"/>
              </a:spcAft>
              <a:buClr>
                <a:schemeClr val="dk1"/>
              </a:buClr>
              <a:buSzPts val="1100"/>
              <a:buFont typeface="Arial"/>
              <a:buNone/>
            </a:pPr>
            <a:r>
              <a:rPr lang="fr-FR" sz="2100">
                <a:solidFill>
                  <a:srgbClr val="4596EC"/>
                </a:solidFill>
                <a:latin typeface="Georgia"/>
                <a:ea typeface="Georgia"/>
                <a:cs typeface="Georgia"/>
                <a:sym typeface="Georgia"/>
              </a:rPr>
              <a:t>Article 30 - Registre des activités de traitement</a:t>
            </a:r>
            <a:endParaRPr sz="2100">
              <a:solidFill>
                <a:srgbClr val="4596EC"/>
              </a:solidFill>
              <a:latin typeface="Georgia"/>
              <a:ea typeface="Georgia"/>
              <a:cs typeface="Georgia"/>
              <a:sym typeface="Georgia"/>
            </a:endParaRPr>
          </a:p>
          <a:p>
            <a:pPr indent="-228600" lvl="0" marL="457200" rtl="0" algn="l">
              <a:lnSpc>
                <a:spcPct val="115000"/>
              </a:lnSpc>
              <a:spcBef>
                <a:spcPts val="80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Chaque responsable du traitement et, le cas échéant, le représentant du responsable du traitement tiennent un registre des activités de traitement effectuées sous leur responsabilité. Ce registre comporte toutes les informations suivantes:</a:t>
            </a:r>
            <a:endParaRPr sz="1350">
              <a:solidFill>
                <a:srgbClr val="71716E"/>
              </a:solidFill>
              <a:latin typeface="Georgia"/>
              <a:ea typeface="Georgia"/>
              <a:cs typeface="Georgia"/>
              <a:sym typeface="Georgia"/>
            </a:endParaRPr>
          </a:p>
          <a:p>
            <a:pPr indent="0" lvl="0" marL="215900" marR="215900" rtl="0" algn="l">
              <a:lnSpc>
                <a:spcPct val="125000"/>
              </a:lnSpc>
              <a:spcBef>
                <a:spcPts val="16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a) le nom et les coordonnées du responsable du traitement et, le cas échéant, du responsable conjoint du traitement, du représentant du responsable du traitement et du délégué à la protection des données;</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b) les finalités du traitement;</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c) une description des catégories de personnes concernées et des catégories de données à caractère personnel;</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d) les catégories de destinataires auxquels les données à caractère personnel ont été ou seront communiquées, y compris les destinataires dans des pays tiers ou des organisations internationales;</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e) le cas échéant, les transferts de données à caractère personnel vers un pays tiers ou à une organisation internationale, y compris l'identification de ce pays tiers ou de cette organisation internationale et, dans le cas des transferts visés à l'article 49, paragraphe 1, deuxième alinéa, les documents attestant de l'existence de garanties appropriées;</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f) dans la mesure du possible, les délais prévus pour l'effacement des différentes catégories de données;</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g) dans la mesure du possible, une description générale des mesures de sécurité techniques et organisationnelles visées à l'article 32, paragraphe 1.</a:t>
            </a:r>
            <a:endParaRPr sz="1500">
              <a:solidFill>
                <a:srgbClr val="71716E"/>
              </a:solidFill>
              <a:latin typeface="Georgia"/>
              <a:ea typeface="Georgia"/>
              <a:cs typeface="Georgia"/>
              <a:sym typeface="Georgia"/>
            </a:endParaRPr>
          </a:p>
          <a:p>
            <a:pPr indent="-228600" lvl="0" marL="457200" rtl="0" algn="l">
              <a:lnSpc>
                <a:spcPct val="115000"/>
              </a:lnSpc>
              <a:spcBef>
                <a:spcPts val="170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Chaque sous-traitant et, le cas échéant, le représentant du sous-traitant tiennent un registre de toutes les catégories d'activités de traitement effectuées pour le compte du responsable du traitement, comprenant:</a:t>
            </a:r>
            <a:endParaRPr sz="1350">
              <a:solidFill>
                <a:srgbClr val="71716E"/>
              </a:solidFill>
              <a:latin typeface="Georgia"/>
              <a:ea typeface="Georgia"/>
              <a:cs typeface="Georgia"/>
              <a:sym typeface="Georgia"/>
            </a:endParaRPr>
          </a:p>
          <a:p>
            <a:pPr indent="0" lvl="0" marL="215900" marR="215900" rtl="0" algn="l">
              <a:lnSpc>
                <a:spcPct val="125000"/>
              </a:lnSpc>
              <a:spcBef>
                <a:spcPts val="16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a) le nom et les coordonnées du ou des sous-traitants et de chaque responsable du traitement pour le compte duquel le sous-traitant agit ainsi que, le cas échéant, les noms et les coordonnées du représentant du responsable du traitement ou du sous-traitant et celles du délégué à la protection des données;</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b) les catégories de traitements effectués pour le compte de chaque responsable du traitement;</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c) le cas échéant, les transferts de données à caractère personnel vers un pays tiers ou à une organisation internationale, y compris l'identification de ce pays tiers ou de cette organisation internationale et, dans le cas des transferts visés à l'article 49, paragraphe 1, deuxième alinéa, les documents attestant de l'existence de garanties appropriées;</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d) dans la mesure du possible, une description générale des mesures de sécurité techniques et organisationnelles visées à l'article 32, paragraphe 1.</a:t>
            </a:r>
            <a:endParaRPr sz="1500">
              <a:solidFill>
                <a:srgbClr val="71716E"/>
              </a:solidFill>
              <a:latin typeface="Georgia"/>
              <a:ea typeface="Georgia"/>
              <a:cs typeface="Georgia"/>
              <a:sym typeface="Georgia"/>
            </a:endParaRPr>
          </a:p>
          <a:p>
            <a:pPr indent="-228600" lvl="0" marL="457200" rtl="0" algn="l">
              <a:lnSpc>
                <a:spcPct val="115000"/>
              </a:lnSpc>
              <a:spcBef>
                <a:spcPts val="170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Les registres visés aux paragraphes 1 et 2 se présentent sous une forme </a:t>
            </a:r>
            <a:r>
              <a:rPr lang="fr-FR" sz="1350">
                <a:solidFill>
                  <a:srgbClr val="71716E"/>
                </a:solidFill>
                <a:latin typeface="Georgia"/>
                <a:ea typeface="Georgia"/>
                <a:cs typeface="Georgia"/>
                <a:sym typeface="Georgia"/>
              </a:rPr>
              <a:t>écrite, y compris</a:t>
            </a:r>
            <a:r>
              <a:rPr lang="fr-FR" sz="1350">
                <a:solidFill>
                  <a:srgbClr val="71716E"/>
                </a:solidFill>
                <a:latin typeface="Georgia"/>
                <a:ea typeface="Georgia"/>
                <a:cs typeface="Georgia"/>
                <a:sym typeface="Georgia"/>
              </a:rPr>
              <a:t> la forme électronique.</a:t>
            </a:r>
            <a:endParaRPr sz="135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 responsable du traitement ou le sous-traitant et, le cas échéant, leur représentant mettent le registre à la disposition de l'autorité de contrôle sur demande.</a:t>
            </a:r>
            <a:endParaRPr sz="135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Les obligations visées aux paragraphes 1 et 2 ne s'appliquent pas à une entreprise ou à une organisation comptant moins de 250 employés, sauf si le traitement qu'elles effectuent est susceptible de comporter un risque pour les droits et des libertés des personnes concernées, s'il n'est pas occasionnel ou s'il porte notamment sur les catégories particulières de données visées à l'article 9, paragraphe 1, ou sur des données à caractère personnel relatives à des condamnations pénales et à des infractions visées à l'article 10.</a:t>
            </a:r>
            <a:endParaRPr sz="1350">
              <a:solidFill>
                <a:srgbClr val="71716E"/>
              </a:solidFill>
              <a:latin typeface="Georgia"/>
              <a:ea typeface="Georgia"/>
              <a:cs typeface="Georgia"/>
              <a:sym typeface="Georgia"/>
            </a:endParaRPr>
          </a:p>
          <a:p>
            <a:pPr indent="0" lvl="0" marL="0" rtl="0" algn="l">
              <a:spcBef>
                <a:spcPts val="1600"/>
              </a:spcBef>
              <a:spcAft>
                <a:spcPts val="0"/>
              </a:spcAft>
              <a:buNone/>
            </a:pPr>
            <a:r>
              <a:t/>
            </a:r>
            <a:endParaRPr sz="1500">
              <a:solidFill>
                <a:srgbClr val="71716E"/>
              </a:solidFill>
              <a:latin typeface="Georgia"/>
              <a:ea typeface="Georgia"/>
              <a:cs typeface="Georgia"/>
              <a:sym typeface="Georgia"/>
            </a:endParaRPr>
          </a:p>
        </p:txBody>
      </p:sp>
      <p:sp>
        <p:nvSpPr>
          <p:cNvPr id="246" name="Google Shape;246;g1c26921bacc_0_6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c26921bacc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6470"/>
              </a:lnSpc>
              <a:spcBef>
                <a:spcPts val="1900"/>
              </a:spcBef>
              <a:spcAft>
                <a:spcPts val="0"/>
              </a:spcAft>
              <a:buClr>
                <a:schemeClr val="dk1"/>
              </a:buClr>
              <a:buSzPts val="1100"/>
              <a:buFont typeface="Arial"/>
              <a:buNone/>
            </a:pPr>
            <a:r>
              <a:rPr lang="fr-FR" sz="2400">
                <a:solidFill>
                  <a:srgbClr val="333333"/>
                </a:solidFill>
              </a:rPr>
              <a:t>Le cycle de vie de la donnée</a:t>
            </a:r>
            <a:endParaRPr sz="2400">
              <a:solidFill>
                <a:srgbClr val="333333"/>
              </a:solidFill>
            </a:endParaRPr>
          </a:p>
          <a:p>
            <a:pPr indent="0" lvl="0" marL="0" rtl="0" algn="l">
              <a:lnSpc>
                <a:spcPct val="115000"/>
              </a:lnSpc>
              <a:spcBef>
                <a:spcPts val="1900"/>
              </a:spcBef>
              <a:spcAft>
                <a:spcPts val="0"/>
              </a:spcAft>
              <a:buClr>
                <a:schemeClr val="dk1"/>
              </a:buClr>
              <a:buSzPts val="1100"/>
              <a:buFont typeface="Arial"/>
              <a:buNone/>
            </a:pPr>
            <a:r>
              <a:rPr lang="fr-FR" sz="1350">
                <a:solidFill>
                  <a:srgbClr val="71716E"/>
                </a:solidFill>
                <a:latin typeface="Georgia"/>
                <a:ea typeface="Georgia"/>
                <a:cs typeface="Georgia"/>
                <a:sym typeface="Georgia"/>
              </a:rPr>
              <a:t>Pour un même traitement, les données personnelles poursuivent des phases successives. On parle de « cycle de vie » de la donnée personnelle. </a:t>
            </a:r>
            <a:endParaRPr sz="1350">
              <a:solidFill>
                <a:srgbClr val="71716E"/>
              </a:solidFill>
              <a:latin typeface="Georgia"/>
              <a:ea typeface="Georgia"/>
              <a:cs typeface="Georgia"/>
              <a:sym typeface="Georgia"/>
            </a:endParaRPr>
          </a:p>
          <a:p>
            <a:pPr indent="0" lvl="0" marL="0" rtl="0" algn="l">
              <a:lnSpc>
                <a:spcPct val="115000"/>
              </a:lnSpc>
              <a:spcBef>
                <a:spcPts val="800"/>
              </a:spcBef>
              <a:spcAft>
                <a:spcPts val="0"/>
              </a:spcAft>
              <a:buClr>
                <a:schemeClr val="dk1"/>
              </a:buClr>
              <a:buSzPts val="1100"/>
              <a:buFont typeface="Arial"/>
              <a:buNone/>
            </a:pPr>
            <a:r>
              <a:rPr lang="fr-FR" sz="1350">
                <a:solidFill>
                  <a:srgbClr val="71716E"/>
                </a:solidFill>
                <a:latin typeface="Georgia"/>
                <a:ea typeface="Georgia"/>
                <a:cs typeface="Georgia"/>
                <a:sym typeface="Georgia"/>
              </a:rPr>
              <a:t>Ce cycle connaît trois phases :</a:t>
            </a:r>
            <a:endParaRPr sz="1350">
              <a:solidFill>
                <a:srgbClr val="71716E"/>
              </a:solidFill>
              <a:latin typeface="Georgia"/>
              <a:ea typeface="Georgia"/>
              <a:cs typeface="Georgia"/>
              <a:sym typeface="Georgia"/>
            </a:endParaRPr>
          </a:p>
          <a:p>
            <a:pPr indent="-228600" lvl="0" marL="457200" rtl="0" algn="l">
              <a:lnSpc>
                <a:spcPct val="115000"/>
              </a:lnSpc>
              <a:spcBef>
                <a:spcPts val="800"/>
              </a:spcBef>
              <a:spcAft>
                <a:spcPts val="0"/>
              </a:spcAft>
              <a:buClr>
                <a:srgbClr val="71716E"/>
              </a:buClr>
              <a:buSzPts val="1350"/>
              <a:buFont typeface="Georgia"/>
              <a:buNone/>
            </a:pPr>
            <a:r>
              <a:rPr lang="fr-FR" sz="2100">
                <a:solidFill>
                  <a:srgbClr val="4596EC"/>
                </a:solidFill>
                <a:latin typeface="Georgia"/>
                <a:ea typeface="Georgia"/>
                <a:cs typeface="Georgia"/>
                <a:sym typeface="Georgia"/>
              </a:rPr>
              <a:t>Conservation en base active </a:t>
            </a:r>
            <a:endParaRPr sz="2100">
              <a:solidFill>
                <a:srgbClr val="4596EC"/>
              </a:solidFill>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fr-FR" sz="1350">
                <a:solidFill>
                  <a:srgbClr val="71716E"/>
                </a:solidFill>
                <a:latin typeface="Georgia"/>
                <a:ea typeface="Georgia"/>
                <a:cs typeface="Georgia"/>
                <a:sym typeface="Georgia"/>
              </a:rPr>
              <a:t>Il s’agit de la durée nécessaire à la réalisation de l’objectif (finalité du traitement) ayant justifié la collecte/enregistrement des données. Par exemple, dans une entreprise, les données d’un candidat non retenu seront conservées pendant 2 ans maximum (sauf s’il en demande l’effacement) par le service des ressources humaines.</a:t>
            </a:r>
            <a:endParaRPr sz="1350">
              <a:solidFill>
                <a:srgbClr val="71716E"/>
              </a:solidFill>
              <a:latin typeface="Georgia"/>
              <a:ea typeface="Georgia"/>
              <a:cs typeface="Georgia"/>
              <a:sym typeface="Georgia"/>
            </a:endParaRPr>
          </a:p>
          <a:p>
            <a:pPr indent="0" lvl="0" marL="0" rtl="0" algn="l">
              <a:lnSpc>
                <a:spcPct val="115000"/>
              </a:lnSpc>
              <a:spcBef>
                <a:spcPts val="800"/>
              </a:spcBef>
              <a:spcAft>
                <a:spcPts val="0"/>
              </a:spcAft>
              <a:buClr>
                <a:schemeClr val="dk1"/>
              </a:buClr>
              <a:buSzPts val="1100"/>
              <a:buFont typeface="Arial"/>
              <a:buNone/>
            </a:pPr>
            <a:r>
              <a:rPr lang="fr-FR" sz="1350">
                <a:solidFill>
                  <a:srgbClr val="71716E"/>
                </a:solidFill>
                <a:latin typeface="Georgia"/>
                <a:ea typeface="Georgia"/>
                <a:cs typeface="Georgia"/>
                <a:sym typeface="Georgia"/>
              </a:rPr>
              <a:t>En pratique, les données seront alors facilement accessibles dans l’environnement de travail immédiat pour les services opérationnels qui sont en charge de ce traitement (ex : le service des ressources humaines pour les opérations de recrutement) ;</a:t>
            </a:r>
            <a:endParaRPr sz="1350">
              <a:solidFill>
                <a:srgbClr val="71716E"/>
              </a:solidFill>
              <a:latin typeface="Georgia"/>
              <a:ea typeface="Georgia"/>
              <a:cs typeface="Georgia"/>
              <a:sym typeface="Georgia"/>
            </a:endParaRPr>
          </a:p>
          <a:p>
            <a:pPr indent="-228600" lvl="0" marL="457200" rtl="0" algn="l">
              <a:lnSpc>
                <a:spcPct val="115000"/>
              </a:lnSpc>
              <a:spcBef>
                <a:spcPts val="800"/>
              </a:spcBef>
              <a:spcAft>
                <a:spcPts val="0"/>
              </a:spcAft>
              <a:buClr>
                <a:srgbClr val="71716E"/>
              </a:buClr>
              <a:buSzPts val="1350"/>
              <a:buFont typeface="Georgia"/>
              <a:buNone/>
            </a:pPr>
            <a:r>
              <a:rPr lang="fr-FR" sz="2100">
                <a:solidFill>
                  <a:srgbClr val="4596EC"/>
                </a:solidFill>
                <a:latin typeface="Georgia"/>
                <a:ea typeface="Georgia"/>
                <a:cs typeface="Georgia"/>
                <a:sym typeface="Georgia"/>
              </a:rPr>
              <a:t>Archivage intermédiaire </a:t>
            </a:r>
            <a:endParaRPr sz="2100">
              <a:solidFill>
                <a:srgbClr val="4596EC"/>
              </a:solidFill>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fr-FR" sz="1350">
                <a:solidFill>
                  <a:srgbClr val="71716E"/>
                </a:solidFill>
                <a:latin typeface="Georgia"/>
                <a:ea typeface="Georgia"/>
                <a:cs typeface="Georgia"/>
                <a:sym typeface="Georgia"/>
              </a:rPr>
              <a:t>Les données personnelles ne sont plus utilisées pour atteindre l’objectif fixé (« dossiers clos ») mais présentent encore un intérêt administratif pour l'organisme (ex : gestion d’un éventuel contentieux, etc.) ou doivent être conservées pour répondre à une obligation légale (par exemple, les données de facturation doivent être conservées dix ans en application du Code de commerce, même si la personne concernée n’est plus cliente). Les données peuvent alors être consultées de manière ponctuelle et motivée par des personnes spécifiquement habilitées ;</a:t>
            </a:r>
            <a:endParaRPr sz="1350">
              <a:solidFill>
                <a:srgbClr val="71716E"/>
              </a:solidFill>
              <a:latin typeface="Georgia"/>
              <a:ea typeface="Georgia"/>
              <a:cs typeface="Georgia"/>
              <a:sym typeface="Georgia"/>
            </a:endParaRPr>
          </a:p>
          <a:p>
            <a:pPr indent="-228600" lvl="0" marL="457200" rtl="0" algn="l">
              <a:lnSpc>
                <a:spcPct val="115000"/>
              </a:lnSpc>
              <a:spcBef>
                <a:spcPts val="800"/>
              </a:spcBef>
              <a:spcAft>
                <a:spcPts val="0"/>
              </a:spcAft>
              <a:buClr>
                <a:srgbClr val="71716E"/>
              </a:buClr>
              <a:buSzPts val="1350"/>
              <a:buFont typeface="Georgia"/>
              <a:buNone/>
            </a:pPr>
            <a:r>
              <a:rPr lang="fr-FR" sz="2100">
                <a:solidFill>
                  <a:srgbClr val="4596EC"/>
                </a:solidFill>
                <a:latin typeface="Georgia"/>
                <a:ea typeface="Georgia"/>
                <a:cs typeface="Georgia"/>
                <a:sym typeface="Georgia"/>
              </a:rPr>
              <a:t>Archivage définitif </a:t>
            </a:r>
            <a:endParaRPr sz="2100">
              <a:solidFill>
                <a:srgbClr val="4596EC"/>
              </a:solidFill>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fr-FR" sz="1350">
                <a:solidFill>
                  <a:srgbClr val="71716E"/>
                </a:solidFill>
                <a:latin typeface="Georgia"/>
                <a:ea typeface="Georgia"/>
                <a:cs typeface="Georgia"/>
                <a:sym typeface="Georgia"/>
              </a:rPr>
              <a:t>En raison de leur « valeur » et intérêt, certaines informations sont archivées de manière définitive et pérenne.</a:t>
            </a:r>
            <a:endParaRPr sz="1350">
              <a:solidFill>
                <a:srgbClr val="71716E"/>
              </a:solidFill>
              <a:latin typeface="Georgia"/>
              <a:ea typeface="Georgia"/>
              <a:cs typeface="Georgia"/>
              <a:sym typeface="Georgia"/>
            </a:endParaRPr>
          </a:p>
          <a:p>
            <a:pPr indent="0" lvl="0" marL="0" rtl="0" algn="l">
              <a:lnSpc>
                <a:spcPct val="115000"/>
              </a:lnSpc>
              <a:spcBef>
                <a:spcPts val="800"/>
              </a:spcBef>
              <a:spcAft>
                <a:spcPts val="0"/>
              </a:spcAft>
              <a:buClr>
                <a:schemeClr val="dk1"/>
              </a:buClr>
              <a:buSzPts val="1100"/>
              <a:buFont typeface="Arial"/>
              <a:buNone/>
            </a:pPr>
            <a:r>
              <a:rPr lang="fr-FR" sz="1350">
                <a:solidFill>
                  <a:srgbClr val="71716E"/>
                </a:solidFill>
                <a:latin typeface="Georgia"/>
                <a:ea typeface="Georgia"/>
                <a:cs typeface="Georgia"/>
                <a:sym typeface="Georgia"/>
              </a:rPr>
              <a:t>À la différence de la conservation en base active, les deux dernières étapes ne sont pas systématiquement mises en place. Leur nécessité doit être évaluée pour chaque traitement, et, pour chacune de ces phases, un tri sera opéré entre les données.</a:t>
            </a:r>
            <a:endParaRPr sz="1350">
              <a:solidFill>
                <a:srgbClr val="71716E"/>
              </a:solidFill>
              <a:latin typeface="Georgia"/>
              <a:ea typeface="Georgia"/>
              <a:cs typeface="Georgia"/>
              <a:sym typeface="Georgia"/>
            </a:endParaRPr>
          </a:p>
          <a:p>
            <a:pPr indent="0" lvl="0" marL="0" rtl="0" algn="l">
              <a:lnSpc>
                <a:spcPct val="115000"/>
              </a:lnSpc>
              <a:spcBef>
                <a:spcPts val="8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67" name="Google Shape;267;g1c26921bacc_0_6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c26921bacc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1700"/>
              </a:spcBef>
              <a:spcAft>
                <a:spcPts val="0"/>
              </a:spcAft>
              <a:buClr>
                <a:schemeClr val="dk1"/>
              </a:buClr>
              <a:buSzPts val="1100"/>
              <a:buFont typeface="Arial"/>
              <a:buNone/>
            </a:pPr>
            <a:r>
              <a:rPr lang="fr-FR" sz="2100">
                <a:solidFill>
                  <a:srgbClr val="4596EC"/>
                </a:solidFill>
                <a:latin typeface="Georgia"/>
                <a:ea typeface="Georgia"/>
                <a:cs typeface="Georgia"/>
                <a:sym typeface="Georgia"/>
              </a:rPr>
              <a:t>Article 32 - Sécurité du traitement</a:t>
            </a:r>
            <a:endParaRPr sz="2100">
              <a:solidFill>
                <a:srgbClr val="4596EC"/>
              </a:solidFill>
              <a:latin typeface="Georgia"/>
              <a:ea typeface="Georgia"/>
              <a:cs typeface="Georgia"/>
              <a:sym typeface="Georgia"/>
            </a:endParaRPr>
          </a:p>
          <a:p>
            <a:pPr indent="-228600" lvl="0" marL="457200" rtl="0" algn="l">
              <a:lnSpc>
                <a:spcPct val="115000"/>
              </a:lnSpc>
              <a:spcBef>
                <a:spcPts val="80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Compte tenu de l'état des connaissances, des coûts de mise en œuvre et de la nature, de la portée, du contexte et des finalités du traitement ainsi que des risques, dont le degré de probabilité et de gravité varie, pour les droits et libertés des personnes physiques, le responsable du traitement et le sous-traitant mettent en œuvre les mesures techniques et organisationnelles appropriées afin de garantir un niveau de sécurité adapté au risque, y compris entre autres, selon les besoins:</a:t>
            </a:r>
            <a:endParaRPr sz="1350">
              <a:solidFill>
                <a:srgbClr val="71716E"/>
              </a:solidFill>
              <a:latin typeface="Georgia"/>
              <a:ea typeface="Georgia"/>
              <a:cs typeface="Georgia"/>
              <a:sym typeface="Georgia"/>
            </a:endParaRPr>
          </a:p>
          <a:p>
            <a:pPr indent="0" lvl="0" marL="215900" marR="215900" rtl="0" algn="l">
              <a:lnSpc>
                <a:spcPct val="125000"/>
              </a:lnSpc>
              <a:spcBef>
                <a:spcPts val="16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a) la pseudonymisation et le chiffrement des données à caractère personnel;</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b) des moyens permettant de garantir la confidentialité, l'intégrité, la disponibilité et la résilience constantes des systèmes et des services de traitement;</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c) des moyens permettant de rétablir la disponibilité des données à caractère personnel et l'accès à celles-ci dans des délais appropriés en cas d'incident physique ou technique;</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d) une procédure visant à tester, à analyser et à évaluer régulièrement l'efficacité des mesures techniques et organisationnelles pour assurer la sécurité du traitement.</a:t>
            </a:r>
            <a:endParaRPr sz="1500">
              <a:solidFill>
                <a:srgbClr val="71716E"/>
              </a:solidFill>
              <a:latin typeface="Georgia"/>
              <a:ea typeface="Georgia"/>
              <a:cs typeface="Georgia"/>
              <a:sym typeface="Georgia"/>
            </a:endParaRPr>
          </a:p>
          <a:p>
            <a:pPr indent="-228600" lvl="0" marL="457200" rtl="0" algn="l">
              <a:lnSpc>
                <a:spcPct val="115000"/>
              </a:lnSpc>
              <a:spcBef>
                <a:spcPts val="170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Lors de l'évaluation du niveau de sécurité approprié, il est tenu compte en particulier des risques que présente le traitement, résultant notamment de la destruction, de la perte, de l'altération, de la divulgation non autorisée de données à caractère personnel transmises, conservées ou traitées d'une autre manière, ou de l'accès non autorisé à de telles données, de manière accidentelle ou illicite.</a:t>
            </a:r>
            <a:endParaRPr sz="135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L'application d'un code de conduite approuvé comme le prévoit l'article 40 ou d'un mécanisme de certification approuvé comme le prévoit l'article 42 peut servir d'élément pour démontrer le respect des exigences prévues au paragraphe 1 du présent article.</a:t>
            </a:r>
            <a:endParaRPr sz="135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 responsable du traitement et le sous-traitant prennent des mesures afin de garantir que toute personne physique agissant sous l'autorité du responsable du traitement ou sous celle du sous-traitant, qui a accès à des données à caractère personnel, ne les traite pas, excepté sur instruction du responsable du traitement, à moins d'y être obligée par le droit de l'Union ou le droit d'un État membre.</a:t>
            </a:r>
            <a:endParaRPr sz="1350">
              <a:solidFill>
                <a:srgbClr val="71716E"/>
              </a:solidFill>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86" name="Google Shape;286;g1c26921bacc_0_6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c26921bacc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1700"/>
              </a:spcBef>
              <a:spcAft>
                <a:spcPts val="0"/>
              </a:spcAft>
              <a:buClr>
                <a:schemeClr val="dk1"/>
              </a:buClr>
              <a:buSzPts val="1100"/>
              <a:buFont typeface="Arial"/>
              <a:buNone/>
            </a:pPr>
            <a:r>
              <a:rPr lang="fr-FR" sz="2100">
                <a:solidFill>
                  <a:srgbClr val="4596EC"/>
                </a:solidFill>
                <a:latin typeface="Georgia"/>
                <a:ea typeface="Georgia"/>
                <a:cs typeface="Georgia"/>
                <a:sym typeface="Georgia"/>
              </a:rPr>
              <a:t>Article 12 - Transparence des informations et des communications et modalités de l'exercice des droits de la personne concernée</a:t>
            </a:r>
            <a:endParaRPr sz="2100">
              <a:solidFill>
                <a:srgbClr val="4596EC"/>
              </a:solidFill>
              <a:latin typeface="Georgia"/>
              <a:ea typeface="Georgia"/>
              <a:cs typeface="Georgia"/>
              <a:sym typeface="Georgia"/>
            </a:endParaRPr>
          </a:p>
          <a:p>
            <a:pPr indent="-228600" lvl="0" marL="457200" rtl="0" algn="l">
              <a:lnSpc>
                <a:spcPct val="115000"/>
              </a:lnSpc>
              <a:spcBef>
                <a:spcPts val="80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 responsable du traitement prend des mesures appropriées pour fournir toute information visée aux articles 13 et 14 ainsi que pour procéder à toute communication au titre des articles 15 à 22 et de l'article 34 en ce qui concerne le traitement à la personne concernée d'une façon concise, transparente, compréhensible et aisément accessible, en des termes clairs et simples, en particulier pour toute information destinée spécifiquement à un enfant. Les informations sont fournies par écrit ou par d'autres moyens y compris, lorsque c'est approprié, par voie électronique. Lorsque la personne concernée en fait la demande, les informations peuvent être fournies oralement, à condition que l'identité de la personne concernée soit démontrée par d'autres moyens.</a:t>
            </a:r>
            <a:endParaRPr sz="135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 responsable du traitement facilite l'exercice des droits conférés à la personne concernée au titre des articles 15 à 22. Dans les cas visés à l'article 11, paragraphe 2, le responsable du traitement ne refuse pas de donner suite à la demande de la personne concernée d'exercer les droits que lui confèrent les articles 15 à 22, à moins que le responsable du traitement ne démontre qu'il n'est pas en mesure d'identifier la personne concernée.</a:t>
            </a:r>
            <a:endParaRPr sz="135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 responsable du traitement fournit à la personne concernée des informations sur les mesures prises à la suite d'une demande formulée en application des articles 15 à 22, dans les meilleurs délais et en tout état de cause dans un délai d'un mois à compter de la réception de la demande. Au besoin, ce délai peut être prolongé de deux mois, compte tenu de la complexité et du nombre de demandes. Le responsable du traitement informe la personne concernée de cette prolongation et des motifs du report dans un délai d'un mois à compter de la réception de la demande. Lorsque la personne concernée présente sa demande sous une forme électronique, les informations sont fournies par voie électronique lorsque cela est possible, à moins que la personne concernée ne demande qu'il en soit autrement.</a:t>
            </a:r>
            <a:endParaRPr sz="135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Si le responsable du traitement ne donne pas suite à la demande formulée par la personne concernée, il informe celle-ci sans tarder et au plus tard dans un délai d'un mois à compter de la réception de la demande des motifs de son inaction et de la possibilité d'introduire une réclamation auprès d'une autorité de contrôle et de former un recours juridictionnel.</a:t>
            </a:r>
            <a:endParaRPr sz="135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Aucun paiement n'est exigé pour fournir les informations au titre des articles 13 et 14 et pour procéder à toute communication et prendre toute mesure au titre des articles 15 à 22 et de l'article 34. Lorsque les demandes d'une personne concernée sont manifestement infondées ou excessives, notamment en raison de leur caractère répétitif, le responsable du traitement peut:</a:t>
            </a:r>
            <a:endParaRPr sz="1350">
              <a:solidFill>
                <a:srgbClr val="71716E"/>
              </a:solidFill>
              <a:latin typeface="Georgia"/>
              <a:ea typeface="Georgia"/>
              <a:cs typeface="Georgia"/>
              <a:sym typeface="Georgia"/>
            </a:endParaRPr>
          </a:p>
          <a:p>
            <a:pPr indent="0" lvl="0" marL="215900" marR="215900" rtl="0" algn="l">
              <a:lnSpc>
                <a:spcPct val="125000"/>
              </a:lnSpc>
              <a:spcBef>
                <a:spcPts val="16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a) exiger le paiement de frais raisonnables qui tiennent compte des coûts administratifs supportés pour fournir les informations, procéder aux communications ou prendre les mesures demandées; ou</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b) refuser de donner suite à ces demandes.</a:t>
            </a:r>
            <a:endParaRPr sz="1500">
              <a:solidFill>
                <a:srgbClr val="71716E"/>
              </a:solidFill>
              <a:latin typeface="Georgia"/>
              <a:ea typeface="Georgia"/>
              <a:cs typeface="Georgia"/>
              <a:sym typeface="Georgia"/>
            </a:endParaRPr>
          </a:p>
          <a:p>
            <a:pPr indent="0" lvl="0" marL="0" rtl="0" algn="l">
              <a:lnSpc>
                <a:spcPct val="115000"/>
              </a:lnSpc>
              <a:spcBef>
                <a:spcPts val="1700"/>
              </a:spcBef>
              <a:spcAft>
                <a:spcPts val="0"/>
              </a:spcAft>
              <a:buClr>
                <a:schemeClr val="dk1"/>
              </a:buClr>
              <a:buSzPts val="1100"/>
              <a:buFont typeface="Arial"/>
              <a:buNone/>
            </a:pPr>
            <a:r>
              <a:rPr lang="fr-FR" sz="1350">
                <a:solidFill>
                  <a:srgbClr val="71716E"/>
                </a:solidFill>
                <a:latin typeface="Georgia"/>
                <a:ea typeface="Georgia"/>
                <a:cs typeface="Georgia"/>
                <a:sym typeface="Georgia"/>
              </a:rPr>
              <a:t>Il incombe au responsable du traitement de démontrer le caractère manifestement infondé ou excessif de la demande.</a:t>
            </a:r>
            <a:endParaRPr sz="1350">
              <a:solidFill>
                <a:srgbClr val="71716E"/>
              </a:solidFill>
              <a:latin typeface="Georgia"/>
              <a:ea typeface="Georgia"/>
              <a:cs typeface="Georgia"/>
              <a:sym typeface="Georgia"/>
            </a:endParaRPr>
          </a:p>
          <a:p>
            <a:pPr indent="-228600" lvl="0" marL="457200" rtl="0" algn="l">
              <a:lnSpc>
                <a:spcPct val="115000"/>
              </a:lnSpc>
              <a:spcBef>
                <a:spcPts val="80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Sans préjudice de l'article 11, lorsque le responsable du traitement a des doutes raisonnables quant à l'identité de la personne physique présentant la demande visée aux articles 15 à 21, il peut demander que lui soient fournies des informations supplémentaires nécessaires pour confirmer l'identité de la personne concernée.</a:t>
            </a:r>
            <a:endParaRPr sz="135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Les informations à communiquer aux personnes concernées en application des articles 13 et 14 peuvent être fournies accompagnées d'icônes normalisées afin d'offrir une bonne vue d'ensemble, facilement visible, compréhensible et clairement lisible, du traitement prévu. Lorsque les icônes sont présentées par voie électronique, elles sont lisibles par machine.</a:t>
            </a:r>
            <a:endParaRPr sz="135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La Commission est habilitée à adopter des actes délégués en conformité avec l'article 92, aux fins de déterminer les informations à présenter sous la forme d'icônes ainsi que les procédures régissant la fourniture d'icônes normalisées.</a:t>
            </a:r>
            <a:endParaRPr sz="1350">
              <a:solidFill>
                <a:srgbClr val="71716E"/>
              </a:solidFill>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305" name="Google Shape;305;g1c26921bacc_0_7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c26921bacc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FR" sz="1700">
                <a:solidFill>
                  <a:schemeClr val="dk1"/>
                </a:solidFill>
                <a:latin typeface="Times New Roman"/>
                <a:ea typeface="Times New Roman"/>
                <a:cs typeface="Times New Roman"/>
                <a:sym typeface="Times New Roman"/>
              </a:rPr>
              <a:t>Information</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FR" sz="1700">
                <a:solidFill>
                  <a:schemeClr val="dk1"/>
                </a:solidFill>
                <a:latin typeface="Times New Roman"/>
                <a:ea typeface="Times New Roman"/>
                <a:cs typeface="Times New Roman"/>
                <a:sym typeface="Times New Roman"/>
              </a:rPr>
              <a:t>Les personnes concernées par la collecte de données</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FR" sz="1700">
                <a:solidFill>
                  <a:schemeClr val="dk1"/>
                </a:solidFill>
                <a:latin typeface="Times New Roman"/>
                <a:ea typeface="Times New Roman"/>
                <a:cs typeface="Times New Roman"/>
                <a:sym typeface="Times New Roman"/>
              </a:rPr>
              <a:t>personnelles doivent être informées :</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FR" sz="1350">
                <a:solidFill>
                  <a:schemeClr val="dk1"/>
                </a:solidFill>
                <a:latin typeface="Times New Roman"/>
                <a:ea typeface="Times New Roman"/>
                <a:cs typeface="Times New Roman"/>
                <a:sym typeface="Times New Roman"/>
              </a:rPr>
              <a:t>De l'identité du responsable du traitement ou son représentant</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FR" sz="1350">
                <a:solidFill>
                  <a:schemeClr val="dk1"/>
                </a:solidFill>
                <a:latin typeface="Times New Roman"/>
                <a:ea typeface="Times New Roman"/>
                <a:cs typeface="Times New Roman"/>
                <a:sym typeface="Times New Roman"/>
              </a:rPr>
              <a:t>De la finalité du traitement</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FR" sz="1350">
                <a:solidFill>
                  <a:schemeClr val="dk1"/>
                </a:solidFill>
                <a:latin typeface="Times New Roman"/>
                <a:ea typeface="Times New Roman"/>
                <a:cs typeface="Times New Roman"/>
                <a:sym typeface="Times New Roman"/>
              </a:rPr>
              <a:t>Du caractère obligatoire ou facultatif des réponses</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FR" sz="1350">
                <a:solidFill>
                  <a:schemeClr val="dk1"/>
                </a:solidFill>
                <a:latin typeface="Times New Roman"/>
                <a:ea typeface="Times New Roman"/>
                <a:cs typeface="Times New Roman"/>
                <a:sym typeface="Times New Roman"/>
              </a:rPr>
              <a:t>Des destinataires des données</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FR" sz="1350">
                <a:solidFill>
                  <a:schemeClr val="dk1"/>
                </a:solidFill>
                <a:latin typeface="Times New Roman"/>
                <a:ea typeface="Times New Roman"/>
                <a:cs typeface="Times New Roman"/>
                <a:sym typeface="Times New Roman"/>
              </a:rPr>
              <a:t>Des droits qu'elles tiennent des articles 38 à 43 (droit d’accès, d’opposition et</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FR" sz="1350">
                <a:solidFill>
                  <a:schemeClr val="dk1"/>
                </a:solidFill>
                <a:latin typeface="Times New Roman"/>
                <a:ea typeface="Times New Roman"/>
                <a:cs typeface="Times New Roman"/>
                <a:sym typeface="Times New Roman"/>
              </a:rPr>
              <a:t>de rectification)</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FR" sz="1350">
                <a:solidFill>
                  <a:schemeClr val="dk1"/>
                </a:solidFill>
                <a:latin typeface="Times New Roman"/>
                <a:ea typeface="Times New Roman"/>
                <a:cs typeface="Times New Roman"/>
                <a:sym typeface="Times New Roman"/>
              </a:rPr>
              <a:t>Des transferts de données.</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FR" sz="1500">
                <a:solidFill>
                  <a:schemeClr val="dk1"/>
                </a:solidFill>
                <a:latin typeface="Times New Roman"/>
                <a:ea typeface="Times New Roman"/>
                <a:cs typeface="Times New Roman"/>
                <a:sym typeface="Times New Roman"/>
              </a:rPr>
              <a:t>Droit d’accès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FR" sz="1350">
                <a:solidFill>
                  <a:schemeClr val="dk1"/>
                </a:solidFill>
                <a:latin typeface="Times New Roman"/>
                <a:ea typeface="Times New Roman"/>
                <a:cs typeface="Times New Roman"/>
                <a:sym typeface="Times New Roman"/>
              </a:rPr>
              <a:t>Possibilité d’accéder aux données personnelles collectées ainsi qu’aux</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FR" sz="1350">
                <a:solidFill>
                  <a:schemeClr val="dk1"/>
                </a:solidFill>
                <a:latin typeface="Times New Roman"/>
                <a:ea typeface="Times New Roman"/>
                <a:cs typeface="Times New Roman"/>
                <a:sym typeface="Times New Roman"/>
              </a:rPr>
              <a:t>finalités du traitement, à l’identité des destinataires des données,...</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FR" sz="1350">
                <a:solidFill>
                  <a:schemeClr val="dk1"/>
                </a:solidFill>
                <a:latin typeface="Times New Roman"/>
                <a:ea typeface="Times New Roman"/>
                <a:cs typeface="Times New Roman"/>
                <a:sym typeface="Times New Roman"/>
              </a:rPr>
              <a:t>Le droit d’accès est gratuit mais si la personne souhaite une copie des</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FR" sz="1350">
                <a:solidFill>
                  <a:schemeClr val="dk1"/>
                </a:solidFill>
                <a:latin typeface="Times New Roman"/>
                <a:ea typeface="Times New Roman"/>
                <a:cs typeface="Times New Roman"/>
                <a:sym typeface="Times New Roman"/>
              </a:rPr>
              <a:t>éléments demandés, le responsable de traitement peut exiger le</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FR" sz="1350">
                <a:solidFill>
                  <a:schemeClr val="dk1"/>
                </a:solidFill>
                <a:latin typeface="Times New Roman"/>
                <a:ea typeface="Times New Roman"/>
                <a:cs typeface="Times New Roman"/>
                <a:sym typeface="Times New Roman"/>
              </a:rPr>
              <a:t>paiement d’une somme qui ne peut excéder le coût de la reproduction.</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FR" sz="1350">
                <a:solidFill>
                  <a:schemeClr val="dk1"/>
                </a:solidFill>
                <a:latin typeface="Times New Roman"/>
                <a:ea typeface="Times New Roman"/>
                <a:cs typeface="Times New Roman"/>
                <a:sym typeface="Times New Roman"/>
              </a:rPr>
              <a:t>Le  responsable  du  traitement  peut  s'opposer  aux  demandes</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FR" sz="1350">
                <a:solidFill>
                  <a:schemeClr val="dk1"/>
                </a:solidFill>
                <a:latin typeface="Times New Roman"/>
                <a:ea typeface="Times New Roman"/>
                <a:cs typeface="Times New Roman"/>
                <a:sym typeface="Times New Roman"/>
              </a:rPr>
              <a:t>manifestement abusives par leur nombre, leur caractère répétitif ou</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FR" sz="1350">
                <a:solidFill>
                  <a:schemeClr val="dk1"/>
                </a:solidFill>
                <a:latin typeface="Times New Roman"/>
                <a:ea typeface="Times New Roman"/>
                <a:cs typeface="Times New Roman"/>
                <a:sym typeface="Times New Roman"/>
              </a:rPr>
              <a:t>systématique. En cas de contestation, la charge de la preuve du</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FR" sz="1350">
                <a:solidFill>
                  <a:schemeClr val="dk1"/>
                </a:solidFill>
                <a:latin typeface="Times New Roman"/>
                <a:ea typeface="Times New Roman"/>
                <a:cs typeface="Times New Roman"/>
                <a:sym typeface="Times New Roman"/>
              </a:rPr>
              <a:t>caractère  manifestement  abusif  des  demandes  incombe  au</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fr-FR" sz="1350">
                <a:solidFill>
                  <a:schemeClr val="dk1"/>
                </a:solidFill>
                <a:latin typeface="Times New Roman"/>
                <a:ea typeface="Times New Roman"/>
                <a:cs typeface="Times New Roman"/>
                <a:sym typeface="Times New Roman"/>
              </a:rPr>
              <a:t>responsable auprès duquel elles sont adressées.</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fr-FR" sz="1700">
                <a:solidFill>
                  <a:schemeClr val="dk1"/>
                </a:solidFill>
                <a:latin typeface="Times New Roman"/>
                <a:ea typeface="Times New Roman"/>
                <a:cs typeface="Times New Roman"/>
                <a:sym typeface="Times New Roman"/>
              </a:rPr>
              <a:t>Droit d’opposition</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fr-FR" sz="1500">
                <a:solidFill>
                  <a:schemeClr val="dk1"/>
                </a:solidFill>
                <a:latin typeface="Times New Roman"/>
                <a:ea typeface="Times New Roman"/>
                <a:cs typeface="Times New Roman"/>
                <a:sym typeface="Times New Roman"/>
              </a:rPr>
              <a:t>au traitement effectué ainsi qu’à toute</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fr-FR" sz="1500">
                <a:solidFill>
                  <a:schemeClr val="dk1"/>
                </a:solidFill>
                <a:latin typeface="Times New Roman"/>
                <a:ea typeface="Times New Roman"/>
                <a:cs typeface="Times New Roman"/>
                <a:sym typeface="Times New Roman"/>
              </a:rPr>
              <a:t>utilisation à des fins de prospection, notamment commerciale.</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fr-FR" sz="1500">
                <a:solidFill>
                  <a:schemeClr val="dk1"/>
                </a:solidFill>
                <a:latin typeface="Times New Roman"/>
                <a:ea typeface="Times New Roman"/>
                <a:cs typeface="Times New Roman"/>
                <a:sym typeface="Times New Roman"/>
              </a:rPr>
              <a:t>Nécessité de « motifs légitimes » pour exercer ce droit vis-à-vis du responsable de traitement (et, en cas de contestation, appréciation au cas par cas, par la CNIL puis par le juge en dernier ressort).</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3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FR" sz="1700">
                <a:solidFill>
                  <a:schemeClr val="dk1"/>
                </a:solidFill>
                <a:latin typeface="Times New Roman"/>
                <a:ea typeface="Times New Roman"/>
                <a:cs typeface="Times New Roman"/>
                <a:sym typeface="Times New Roman"/>
              </a:rPr>
              <a:t>Droit de rectification</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FR" sz="1500">
                <a:solidFill>
                  <a:schemeClr val="dk1"/>
                </a:solidFill>
                <a:latin typeface="Times New Roman"/>
                <a:ea typeface="Times New Roman"/>
                <a:cs typeface="Times New Roman"/>
                <a:sym typeface="Times New Roman"/>
              </a:rPr>
              <a:t>des données personnelles inexactes ou incomplètes et de verrouiller ou supprimer certaines données.</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24" name="Google Shape;324;g1c26921bacc_0_7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c26921bacc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FR">
                <a:solidFill>
                  <a:srgbClr val="333333"/>
                </a:solidFill>
              </a:rPr>
              <a:t>4 critères cumulatifs</a:t>
            </a:r>
            <a:r>
              <a:rPr lang="fr-FR">
                <a:solidFill>
                  <a:schemeClr val="dk1"/>
                </a:solidFill>
              </a:rPr>
              <a:t> doivent être remplis pour que le consentement soit valablement recueilli. Le consentement doit être :</a:t>
            </a:r>
            <a:endParaRPr>
              <a:solidFill>
                <a:schemeClr val="dk1"/>
              </a:solidFill>
            </a:endParaRPr>
          </a:p>
          <a:p>
            <a:pPr indent="-228600" lvl="0" marL="457200" rtl="0" algn="l">
              <a:lnSpc>
                <a:spcPct val="115000"/>
              </a:lnSpc>
              <a:spcBef>
                <a:spcPts val="800"/>
              </a:spcBef>
              <a:spcAft>
                <a:spcPts val="0"/>
              </a:spcAft>
              <a:buClr>
                <a:schemeClr val="dk1"/>
              </a:buClr>
              <a:buSzPts val="1100"/>
              <a:buNone/>
            </a:pPr>
            <a:r>
              <a:rPr b="1" lang="fr-FR">
                <a:solidFill>
                  <a:srgbClr val="333333"/>
                </a:solidFill>
              </a:rPr>
              <a:t>Libre</a:t>
            </a:r>
            <a:r>
              <a:rPr lang="fr-FR">
                <a:solidFill>
                  <a:schemeClr val="dk1"/>
                </a:solidFill>
              </a:rPr>
              <a:t> : le consentement ne doit pas être contraint ni influencé. La personne doit se voir offrir un choix réel, sans avoir à subir de conséquences négatives en cas de refus.</a:t>
            </a:r>
            <a:endParaRPr>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fr-FR">
                <a:solidFill>
                  <a:schemeClr val="dk1"/>
                </a:solidFill>
              </a:rPr>
              <a:t>Le caractère libre du consentement doit faire l’objet d’une attention particulière dans le cas de l’exécution d’un contrat, y compris pour la fourniture d’un service : refuser de consentir à un traitement qui n’est pas nécessaire à l’exécution du contrat ne doit pas avoir de conséquence sur son exécution ou sur la prestation du service.</a:t>
            </a:r>
            <a:endParaRPr>
              <a:solidFill>
                <a:schemeClr val="dk1"/>
              </a:solidFill>
            </a:endParaRPr>
          </a:p>
          <a:p>
            <a:pPr indent="0" lvl="0" marL="215900" marR="215900" rtl="0" algn="l">
              <a:lnSpc>
                <a:spcPct val="125000"/>
              </a:lnSpc>
              <a:spcBef>
                <a:spcPts val="800"/>
              </a:spcBef>
              <a:spcAft>
                <a:spcPts val="0"/>
              </a:spcAft>
              <a:buClr>
                <a:schemeClr val="dk1"/>
              </a:buClr>
              <a:buSzPts val="1100"/>
              <a:buFont typeface="Arial"/>
              <a:buNone/>
            </a:pPr>
            <a:r>
              <a:rPr lang="fr-FR" sz="1500">
                <a:solidFill>
                  <a:schemeClr val="dk1"/>
                </a:solidFill>
              </a:rPr>
              <a:t>Par exemple, un opérateur de téléphonie mobile recueille le consentement de ses clients pour l’utilisation de leurs coordonnées par des partenaires à des fins de prospection commerciale. Le consentement est considéré comme libre à condition que le refus des clients n’impacte pas la fourniture du service de téléphonie mobile.</a:t>
            </a:r>
            <a:endParaRPr sz="1500">
              <a:solidFill>
                <a:schemeClr val="dk1"/>
              </a:solidFill>
            </a:endParaRPr>
          </a:p>
          <a:p>
            <a:pPr indent="-228600" lvl="0" marL="457200" rtl="0" algn="l">
              <a:lnSpc>
                <a:spcPct val="115000"/>
              </a:lnSpc>
              <a:spcBef>
                <a:spcPts val="1700"/>
              </a:spcBef>
              <a:spcAft>
                <a:spcPts val="0"/>
              </a:spcAft>
              <a:buClr>
                <a:schemeClr val="dk1"/>
              </a:buClr>
              <a:buSzPts val="1100"/>
              <a:buNone/>
            </a:pPr>
            <a:r>
              <a:rPr b="1" lang="fr-FR">
                <a:solidFill>
                  <a:srgbClr val="333333"/>
                </a:solidFill>
              </a:rPr>
              <a:t>Spécifique : </a:t>
            </a:r>
            <a:r>
              <a:rPr lang="fr-FR">
                <a:solidFill>
                  <a:schemeClr val="dk1"/>
                </a:solidFill>
              </a:rPr>
              <a:t>un consentement doit correspondre à un seul traitement, pour une finalité déterminée.</a:t>
            </a:r>
            <a:endParaRPr>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fr-FR">
                <a:solidFill>
                  <a:schemeClr val="dk1"/>
                </a:solidFill>
              </a:rPr>
              <a:t>Dès lors, pour un traitement qui comporte plusieurs finalités, les personnes doivent pouvoir consentir indépendamment pour l’une ou l’autre de ces finalités. Elles doivent pouvoir choisir librement les finalités pour lesquelles elles consentent au traitement de leurs données.</a:t>
            </a:r>
            <a:endParaRPr>
              <a:solidFill>
                <a:schemeClr val="dk1"/>
              </a:solidFill>
            </a:endParaRPr>
          </a:p>
          <a:p>
            <a:pPr indent="0" lvl="0" marL="215900" marR="215900" rtl="0" algn="l">
              <a:lnSpc>
                <a:spcPct val="125000"/>
              </a:lnSpc>
              <a:spcBef>
                <a:spcPts val="800"/>
              </a:spcBef>
              <a:spcAft>
                <a:spcPts val="0"/>
              </a:spcAft>
              <a:buClr>
                <a:schemeClr val="dk1"/>
              </a:buClr>
              <a:buSzPts val="1100"/>
              <a:buFont typeface="Arial"/>
              <a:buNone/>
            </a:pPr>
            <a:r>
              <a:rPr lang="fr-FR" sz="1500">
                <a:solidFill>
                  <a:schemeClr val="dk1"/>
                </a:solidFill>
              </a:rPr>
              <a:t>Par exemple, un organisateur d’évènements culturels souhaite recueillir le consentement des spectateurs pour deux types de prestations : la conservation de leurs coordonnées de paiement (carte bancaire) afin de faciliter leurs prochaines réservations ; la collecte de leur adresse électronique pour leur adresser des courriels concernant des prochaines représentations. Pour que le consentement soit valide, les spectateurs doivent pouvoir consentir librement et séparément pour chacun de ces deux traitements : la conservation des coordonnées bancaires et l’utilisation de leur adresse électronique.</a:t>
            </a:r>
            <a:endParaRPr sz="1500">
              <a:solidFill>
                <a:schemeClr val="dk1"/>
              </a:solidFill>
            </a:endParaRPr>
          </a:p>
          <a:p>
            <a:pPr indent="-228600" lvl="0" marL="457200" rtl="0" algn="l">
              <a:lnSpc>
                <a:spcPct val="115000"/>
              </a:lnSpc>
              <a:spcBef>
                <a:spcPts val="1700"/>
              </a:spcBef>
              <a:spcAft>
                <a:spcPts val="0"/>
              </a:spcAft>
              <a:buClr>
                <a:schemeClr val="dk1"/>
              </a:buClr>
              <a:buSzPts val="1100"/>
              <a:buNone/>
            </a:pPr>
            <a:r>
              <a:rPr b="1" lang="fr-FR">
                <a:solidFill>
                  <a:srgbClr val="333333"/>
                </a:solidFill>
              </a:rPr>
              <a:t>Eclairé </a:t>
            </a:r>
            <a:r>
              <a:rPr lang="fr-FR">
                <a:solidFill>
                  <a:schemeClr val="dk1"/>
                </a:solidFill>
              </a:rPr>
              <a:t>: pour qu’il soit valide, le consentement doit être accompagné d’un certain nombre d’informations communiquées à la personne avant qu’elle ne consente.</a:t>
            </a:r>
            <a:endParaRPr>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fr-FR">
                <a:solidFill>
                  <a:schemeClr val="dk1"/>
                </a:solidFill>
              </a:rPr>
              <a:t>Au-delà des obligations liées à la </a:t>
            </a:r>
            <a:r>
              <a:rPr lang="fr-FR">
                <a:solidFill>
                  <a:srgbClr val="4596EC"/>
                </a:solidFill>
                <a:uFill>
                  <a:noFill/>
                </a:uFill>
                <a:hlinkClick r:id="rId2">
                  <a:extLst>
                    <a:ext uri="{A12FA001-AC4F-418D-AE19-62706E023703}">
                      <ahyp:hlinkClr val="tx"/>
                    </a:ext>
                  </a:extLst>
                </a:hlinkClick>
              </a:rPr>
              <a:t>transparence</a:t>
            </a:r>
            <a:r>
              <a:rPr lang="fr-FR">
                <a:solidFill>
                  <a:schemeClr val="dk1"/>
                </a:solidFill>
              </a:rPr>
              <a:t>, le responsable du traitement devrait fournir les informations suivantes aux personnes concernées pour recueillir leur consentement éclairé :</a:t>
            </a:r>
            <a:endParaRPr>
              <a:solidFill>
                <a:schemeClr val="dk1"/>
              </a:solidFill>
            </a:endParaRPr>
          </a:p>
          <a:p>
            <a:pPr indent="-228600" lvl="0" marL="457200" rtl="0" algn="l">
              <a:lnSpc>
                <a:spcPct val="115000"/>
              </a:lnSpc>
              <a:spcBef>
                <a:spcPts val="800"/>
              </a:spcBef>
              <a:spcAft>
                <a:spcPts val="0"/>
              </a:spcAft>
              <a:buClr>
                <a:schemeClr val="dk1"/>
              </a:buClr>
              <a:buSzPts val="1200"/>
              <a:buNone/>
            </a:pPr>
            <a:r>
              <a:rPr lang="fr-FR" sz="1200">
                <a:solidFill>
                  <a:schemeClr val="dk1"/>
                </a:solidFill>
              </a:rPr>
              <a:t>l’identité du responsable du traitement ;</a:t>
            </a:r>
            <a:endParaRPr sz="1200">
              <a:solidFill>
                <a:schemeClr val="dk1"/>
              </a:solidFill>
            </a:endParaRPr>
          </a:p>
          <a:p>
            <a:pPr indent="-228600" lvl="0" marL="457200" rtl="0" algn="l">
              <a:lnSpc>
                <a:spcPct val="115000"/>
              </a:lnSpc>
              <a:spcBef>
                <a:spcPts val="0"/>
              </a:spcBef>
              <a:spcAft>
                <a:spcPts val="0"/>
              </a:spcAft>
              <a:buClr>
                <a:schemeClr val="dk1"/>
              </a:buClr>
              <a:buSzPts val="1200"/>
              <a:buNone/>
            </a:pPr>
            <a:r>
              <a:rPr lang="fr-FR" sz="1200">
                <a:solidFill>
                  <a:schemeClr val="dk1"/>
                </a:solidFill>
              </a:rPr>
              <a:t>les finalités poursuivies ;</a:t>
            </a:r>
            <a:endParaRPr sz="1200">
              <a:solidFill>
                <a:schemeClr val="dk1"/>
              </a:solidFill>
            </a:endParaRPr>
          </a:p>
          <a:p>
            <a:pPr indent="-228600" lvl="0" marL="457200" rtl="0" algn="l">
              <a:lnSpc>
                <a:spcPct val="115000"/>
              </a:lnSpc>
              <a:spcBef>
                <a:spcPts val="0"/>
              </a:spcBef>
              <a:spcAft>
                <a:spcPts val="0"/>
              </a:spcAft>
              <a:buClr>
                <a:schemeClr val="dk1"/>
              </a:buClr>
              <a:buSzPts val="1200"/>
              <a:buNone/>
            </a:pPr>
            <a:r>
              <a:rPr lang="fr-FR" sz="1200">
                <a:solidFill>
                  <a:schemeClr val="dk1"/>
                </a:solidFill>
              </a:rPr>
              <a:t>les catégories de données collectées ;</a:t>
            </a:r>
            <a:endParaRPr sz="1200">
              <a:solidFill>
                <a:schemeClr val="dk1"/>
              </a:solidFill>
            </a:endParaRPr>
          </a:p>
          <a:p>
            <a:pPr indent="-228600" lvl="0" marL="457200" rtl="0" algn="l">
              <a:lnSpc>
                <a:spcPct val="115000"/>
              </a:lnSpc>
              <a:spcBef>
                <a:spcPts val="0"/>
              </a:spcBef>
              <a:spcAft>
                <a:spcPts val="0"/>
              </a:spcAft>
              <a:buClr>
                <a:schemeClr val="dk1"/>
              </a:buClr>
              <a:buSzPts val="1200"/>
              <a:buNone/>
            </a:pPr>
            <a:r>
              <a:rPr lang="fr-FR" sz="1200">
                <a:solidFill>
                  <a:schemeClr val="dk1"/>
                </a:solidFill>
              </a:rPr>
              <a:t>l’existence d’un droit de retrait du consentement ;</a:t>
            </a:r>
            <a:endParaRPr sz="1200">
              <a:solidFill>
                <a:schemeClr val="dk1"/>
              </a:solidFill>
            </a:endParaRPr>
          </a:p>
          <a:p>
            <a:pPr indent="-228600" lvl="0" marL="457200" rtl="0" algn="l">
              <a:lnSpc>
                <a:spcPct val="115000"/>
              </a:lnSpc>
              <a:spcBef>
                <a:spcPts val="0"/>
              </a:spcBef>
              <a:spcAft>
                <a:spcPts val="0"/>
              </a:spcAft>
              <a:buClr>
                <a:schemeClr val="dk1"/>
              </a:buClr>
              <a:buSzPts val="1200"/>
              <a:buNone/>
            </a:pPr>
            <a:r>
              <a:rPr lang="fr-FR" sz="1200">
                <a:solidFill>
                  <a:schemeClr val="dk1"/>
                </a:solidFill>
              </a:rPr>
              <a:t>selon les cas : le fait que les données seront utilisées dans le cadre de </a:t>
            </a:r>
            <a:r>
              <a:rPr lang="fr-FR" sz="1200">
                <a:solidFill>
                  <a:srgbClr val="4596EC"/>
                </a:solidFill>
                <a:uFill>
                  <a:noFill/>
                </a:uFill>
                <a:hlinkClick r:id="rId3">
                  <a:extLst>
                    <a:ext uri="{A12FA001-AC4F-418D-AE19-62706E023703}">
                      <ahyp:hlinkClr val="tx"/>
                    </a:ext>
                  </a:extLst>
                </a:hlinkClick>
              </a:rPr>
              <a:t>décisions individuelles automatisées</a:t>
            </a:r>
            <a:r>
              <a:rPr lang="fr-FR" sz="1200">
                <a:solidFill>
                  <a:schemeClr val="dk1"/>
                </a:solidFill>
              </a:rPr>
              <a:t> ou qu’elles feront l’objet d’un </a:t>
            </a:r>
            <a:r>
              <a:rPr lang="fr-FR" sz="1200">
                <a:solidFill>
                  <a:srgbClr val="4596EC"/>
                </a:solidFill>
                <a:uFill>
                  <a:noFill/>
                </a:uFill>
                <a:hlinkClick r:id="rId4">
                  <a:extLst>
                    <a:ext uri="{A12FA001-AC4F-418D-AE19-62706E023703}">
                      <ahyp:hlinkClr val="tx"/>
                    </a:ext>
                  </a:extLst>
                </a:hlinkClick>
              </a:rPr>
              <a:t>transfert vers un pays hors Union européenne</a:t>
            </a:r>
            <a:r>
              <a:rPr lang="fr-FR" sz="1200">
                <a:solidFill>
                  <a:schemeClr val="dk1"/>
                </a:solidFill>
              </a:rPr>
              <a:t>.</a:t>
            </a:r>
            <a:endParaRPr sz="1200">
              <a:solidFill>
                <a:schemeClr val="dk1"/>
              </a:solidFill>
            </a:endParaRPr>
          </a:p>
          <a:p>
            <a:pPr indent="-228600" lvl="0" marL="457200" rtl="0" algn="l">
              <a:lnSpc>
                <a:spcPct val="115000"/>
              </a:lnSpc>
              <a:spcBef>
                <a:spcPts val="0"/>
              </a:spcBef>
              <a:spcAft>
                <a:spcPts val="0"/>
              </a:spcAft>
              <a:buClr>
                <a:schemeClr val="dk1"/>
              </a:buClr>
              <a:buSzPts val="1100"/>
              <a:buNone/>
            </a:pPr>
            <a:r>
              <a:rPr b="1" lang="fr-FR">
                <a:solidFill>
                  <a:srgbClr val="333333"/>
                </a:solidFill>
              </a:rPr>
              <a:t>Univoque</a:t>
            </a:r>
            <a:r>
              <a:rPr lang="fr-FR">
                <a:solidFill>
                  <a:schemeClr val="dk1"/>
                </a:solidFill>
              </a:rPr>
              <a:t> : le consentement doit être donné par une déclaration ou tout autre acte positif clairs. Aucune ambiguïté quant à l’expression du consentement ne peut demeurer.</a:t>
            </a:r>
            <a:endParaRPr>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fr-FR">
                <a:solidFill>
                  <a:schemeClr val="dk1"/>
                </a:solidFill>
              </a:rPr>
              <a:t>Les modalités suivantes de recueil du consentement ne peuvent pas être considérées comme univoques :</a:t>
            </a:r>
            <a:endParaRPr>
              <a:solidFill>
                <a:schemeClr val="dk1"/>
              </a:solidFill>
            </a:endParaRPr>
          </a:p>
          <a:p>
            <a:pPr indent="-228600" lvl="0" marL="457200" rtl="0" algn="l">
              <a:lnSpc>
                <a:spcPct val="115000"/>
              </a:lnSpc>
              <a:spcBef>
                <a:spcPts val="800"/>
              </a:spcBef>
              <a:spcAft>
                <a:spcPts val="0"/>
              </a:spcAft>
              <a:buClr>
                <a:schemeClr val="dk1"/>
              </a:buClr>
              <a:buSzPts val="1200"/>
              <a:buNone/>
            </a:pPr>
            <a:r>
              <a:rPr lang="fr-FR" sz="1200">
                <a:solidFill>
                  <a:schemeClr val="dk1"/>
                </a:solidFill>
              </a:rPr>
              <a:t>les cases pré-cochées ou pré-activées</a:t>
            </a:r>
            <a:endParaRPr sz="1200">
              <a:solidFill>
                <a:schemeClr val="dk1"/>
              </a:solidFill>
            </a:endParaRPr>
          </a:p>
          <a:p>
            <a:pPr indent="-228600" lvl="0" marL="457200" rtl="0" algn="l">
              <a:lnSpc>
                <a:spcPct val="115000"/>
              </a:lnSpc>
              <a:spcBef>
                <a:spcPts val="0"/>
              </a:spcBef>
              <a:spcAft>
                <a:spcPts val="0"/>
              </a:spcAft>
              <a:buClr>
                <a:schemeClr val="dk1"/>
              </a:buClr>
              <a:buSzPts val="1200"/>
              <a:buNone/>
            </a:pPr>
            <a:r>
              <a:rPr lang="fr-FR" sz="1200">
                <a:solidFill>
                  <a:schemeClr val="dk1"/>
                </a:solidFill>
              </a:rPr>
              <a:t>les consentements « groupés » (lorsqu’un seul consentement est demandé pour plusieurs traitements distincts)</a:t>
            </a:r>
            <a:endParaRPr sz="1200">
              <a:solidFill>
                <a:schemeClr val="dk1"/>
              </a:solidFill>
            </a:endParaRPr>
          </a:p>
          <a:p>
            <a:pPr indent="-228600" lvl="0" marL="457200" rtl="0" algn="l">
              <a:lnSpc>
                <a:spcPct val="115000"/>
              </a:lnSpc>
              <a:spcBef>
                <a:spcPts val="0"/>
              </a:spcBef>
              <a:spcAft>
                <a:spcPts val="0"/>
              </a:spcAft>
              <a:buClr>
                <a:schemeClr val="dk1"/>
              </a:buClr>
              <a:buSzPts val="1200"/>
              <a:buNone/>
            </a:pPr>
            <a:r>
              <a:rPr lang="fr-FR" sz="1200">
                <a:solidFill>
                  <a:schemeClr val="dk1"/>
                </a:solidFill>
              </a:rPr>
              <a:t>l’inaction (par exemple, l’absence de réponse à un courriel sollicitant le consentement)</a:t>
            </a:r>
            <a:endParaRPr sz="1200">
              <a:solidFill>
                <a:schemeClr val="dk1"/>
              </a:solidFill>
            </a:endParaRPr>
          </a:p>
          <a:p>
            <a:pPr indent="-228600" lvl="0" marL="457200" rtl="0" algn="l">
              <a:lnSpc>
                <a:spcPct val="115000"/>
              </a:lnSpc>
              <a:spcBef>
                <a:spcPts val="0"/>
              </a:spcBef>
              <a:spcAft>
                <a:spcPts val="0"/>
              </a:spcAft>
              <a:buClr>
                <a:srgbClr val="71716E"/>
              </a:buClr>
              <a:buSzPts val="1350"/>
              <a:buFont typeface="Georgia"/>
              <a:buNone/>
            </a:pPr>
            <a:r>
              <a:t/>
            </a:r>
            <a:endParaRPr sz="1350">
              <a:solidFill>
                <a:srgbClr val="71716E"/>
              </a:solidFill>
              <a:latin typeface="Georgia"/>
              <a:ea typeface="Georgia"/>
              <a:cs typeface="Georgia"/>
              <a:sym typeface="Georgia"/>
            </a:endParaRPr>
          </a:p>
          <a:p>
            <a:pPr indent="0" lvl="0" marL="0" rtl="0" algn="l">
              <a:spcBef>
                <a:spcPts val="1600"/>
              </a:spcBef>
              <a:spcAft>
                <a:spcPts val="0"/>
              </a:spcAft>
              <a:buNone/>
            </a:pPr>
            <a:r>
              <a:t/>
            </a:r>
            <a:endParaRPr/>
          </a:p>
        </p:txBody>
      </p:sp>
      <p:sp>
        <p:nvSpPr>
          <p:cNvPr id="344" name="Google Shape;344;g1c26921bacc_0_7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c26921bacc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lang="fr-FR" sz="1800">
                <a:solidFill>
                  <a:schemeClr val="dk1"/>
                </a:solidFill>
              </a:rPr>
              <a:t>Finalité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déterminée, explicite et légitime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Recrutement, embauche, gestion des absences… Etc tout cela va déterminer quelles pièces justificatives vont pouvoir être légitimement demandées, voir seulement vérifiées.</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Minimisation des données:</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Récolter uniquement ce qui est nécessaire pour votre traitement: recrutement, gestion des absences (pièces justificatives: certificat de mariage, divorce, décès, arrêts maladies)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Par ex pour les certificats de divorce, conserver uniquement la dernière page, pas tout le jugement.</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Par ex, arrêt maladies, centraliser la gestion de ces pièces justificatives, pas de copies par les supérieurs dans les services. Briefer le personnel là-dessus.</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Registre des traitements:</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Obligation légale (RGPD) permet de documenter la conformité. Points + : meilleure vue d’ensemble des traitements et de leur cycle de vie. Points - : long à faire la 1</a:t>
            </a:r>
            <a:r>
              <a:rPr baseline="30000" lang="fr-FR" sz="1800">
                <a:solidFill>
                  <a:schemeClr val="dk1"/>
                </a:solidFill>
              </a:rPr>
              <a:t>ère</a:t>
            </a:r>
            <a:r>
              <a:rPr lang="fr-FR" sz="1800">
                <a:solidFill>
                  <a:schemeClr val="dk1"/>
                </a:solidFill>
              </a:rPr>
              <a:t> fois. D2singer une pers responsable de remplir le registre pour chaque fiche de traitement.</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Base légale: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Dans informations patients, peut être pourrions nous travailler une affiche identique à celle diffusée auprès des patients, adaptée aux données perso RH et distribuée lors de l’embauche, diffuser sur intranet.</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Archivage et suppression:</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Ne pas conserver indéfiniment CV, jugement de divorce, arrêt maladie etc…à voir en fonction des durées établies dans les textes juridiques de droit social et avec vos besoins.</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Penser écologie et économie en conservant moins</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Sécuriser les DCP: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Matrice des droits d’accès, traçabilité des accès. Personnes ayant accès au contrôle du temps de travail.</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Protéger aussi le salarié dans ses droits: tolérance pour envoi d’emails perso, contrôle des horaires et accès, contrôle boite email professionnelle par l’employeur est possible (même en l’absence de l’agent), sauf si dossier identifié comme « personnel ».</a:t>
            </a:r>
            <a:endParaRPr sz="1800">
              <a:solidFill>
                <a:schemeClr val="dk1"/>
              </a:solidFill>
            </a:endParaRPr>
          </a:p>
          <a:p>
            <a:pPr indent="0" lvl="0" marL="0" rtl="0" algn="l">
              <a:spcBef>
                <a:spcPts val="0"/>
              </a:spcBef>
              <a:spcAft>
                <a:spcPts val="0"/>
              </a:spcAft>
              <a:buNone/>
            </a:pPr>
            <a:r>
              <a:t/>
            </a:r>
            <a:endParaRPr/>
          </a:p>
        </p:txBody>
      </p:sp>
      <p:sp>
        <p:nvSpPr>
          <p:cNvPr id="363" name="Google Shape;363;g1c26921bacc_0_8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c26921bacc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1c26921bacc_0_9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FR" sz="1500">
                <a:solidFill>
                  <a:srgbClr val="333333"/>
                </a:solidFill>
                <a:latin typeface="Georgia"/>
                <a:ea typeface="Georgia"/>
                <a:cs typeface="Georgia"/>
                <a:sym typeface="Georgia"/>
              </a:rPr>
              <a:t>L'AIPD se décompose en trois parties :</a:t>
            </a:r>
            <a:endParaRPr b="1" sz="1500">
              <a:solidFill>
                <a:srgbClr val="333333"/>
              </a:solidFill>
              <a:latin typeface="Georgia"/>
              <a:ea typeface="Georgia"/>
              <a:cs typeface="Georgia"/>
              <a:sym typeface="Georgia"/>
            </a:endParaRPr>
          </a:p>
          <a:p>
            <a:pPr indent="-228600" lvl="0" marL="457200" rtl="0" algn="l">
              <a:lnSpc>
                <a:spcPct val="115000"/>
              </a:lnSpc>
              <a:spcBef>
                <a:spcPts val="800"/>
              </a:spcBef>
              <a:spcAft>
                <a:spcPts val="0"/>
              </a:spcAft>
              <a:buClr>
                <a:srgbClr val="71716E"/>
              </a:buClr>
              <a:buSzPts val="1500"/>
              <a:buFont typeface="Georgia"/>
              <a:buNone/>
            </a:pPr>
            <a:r>
              <a:rPr b="1" lang="fr-FR" sz="1500">
                <a:solidFill>
                  <a:srgbClr val="333333"/>
                </a:solidFill>
                <a:latin typeface="Georgia"/>
                <a:ea typeface="Georgia"/>
                <a:cs typeface="Georgia"/>
                <a:sym typeface="Georgia"/>
              </a:rPr>
              <a:t>Une description détaillée</a:t>
            </a:r>
            <a:r>
              <a:rPr lang="fr-FR" sz="1500">
                <a:solidFill>
                  <a:srgbClr val="71716E"/>
                </a:solidFill>
                <a:latin typeface="Georgia"/>
                <a:ea typeface="Georgia"/>
                <a:cs typeface="Georgia"/>
                <a:sym typeface="Georgia"/>
              </a:rPr>
              <a:t> du traitement mis en œuvre, comprenant tant les aspects techniques qu’opérationnels</a:t>
            </a:r>
            <a:endParaRPr sz="150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500"/>
              <a:buFont typeface="Georgia"/>
              <a:buNone/>
            </a:pPr>
            <a:r>
              <a:rPr b="1" lang="fr-FR" sz="1500">
                <a:solidFill>
                  <a:srgbClr val="333333"/>
                </a:solidFill>
                <a:latin typeface="Georgia"/>
                <a:ea typeface="Georgia"/>
                <a:cs typeface="Georgia"/>
                <a:sym typeface="Georgia"/>
              </a:rPr>
              <a:t>L’évaluation, de nature plus juridique, de la nécessité et de la proportionnalité concernant les principes et droits fondamentaux</a:t>
            </a:r>
            <a:r>
              <a:rPr lang="fr-FR" sz="1500">
                <a:solidFill>
                  <a:srgbClr val="71716E"/>
                </a:solidFill>
                <a:latin typeface="Georgia"/>
                <a:ea typeface="Georgia"/>
                <a:cs typeface="Georgia"/>
                <a:sym typeface="Georgia"/>
              </a:rPr>
              <a:t>  (finalité, données et durées de conservation, information et droits des personnes, etc.) non négociables, qui sont fixés par la loi et doivent être respectés, quels que soient les risques ;</a:t>
            </a:r>
            <a:endParaRPr sz="150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500"/>
              <a:buFont typeface="Georgia"/>
              <a:buNone/>
            </a:pPr>
            <a:r>
              <a:rPr b="1" lang="fr-FR" sz="1500">
                <a:solidFill>
                  <a:srgbClr val="333333"/>
                </a:solidFill>
                <a:latin typeface="Georgia"/>
                <a:ea typeface="Georgia"/>
                <a:cs typeface="Georgia"/>
                <a:sym typeface="Georgia"/>
              </a:rPr>
              <a:t>L’étude, de nature plus technique, des risques sur la sécurité des données</a:t>
            </a:r>
            <a:r>
              <a:rPr lang="fr-FR" sz="1500">
                <a:solidFill>
                  <a:srgbClr val="71716E"/>
                </a:solidFill>
                <a:latin typeface="Georgia"/>
                <a:ea typeface="Georgia"/>
                <a:cs typeface="Georgia"/>
                <a:sym typeface="Georgia"/>
              </a:rPr>
              <a:t> (confidentialité, intégrité et disponibilité) </a:t>
            </a:r>
            <a:r>
              <a:rPr b="1" lang="fr-FR" sz="1500">
                <a:solidFill>
                  <a:srgbClr val="333333"/>
                </a:solidFill>
                <a:latin typeface="Georgia"/>
                <a:ea typeface="Georgia"/>
                <a:cs typeface="Georgia"/>
                <a:sym typeface="Georgia"/>
              </a:rPr>
              <a:t>ainsi que  leurs impacts potentiels sur la vie privée</a:t>
            </a:r>
            <a:r>
              <a:rPr lang="fr-FR" sz="1500">
                <a:solidFill>
                  <a:srgbClr val="71716E"/>
                </a:solidFill>
                <a:latin typeface="Georgia"/>
                <a:ea typeface="Georgia"/>
                <a:cs typeface="Georgia"/>
                <a:sym typeface="Georgia"/>
              </a:rPr>
              <a:t>, qui permet de déterminer les mesures techniques et organisationnelles nécessaires pour protéger les données.</a:t>
            </a:r>
            <a:endParaRPr sz="1500">
              <a:solidFill>
                <a:srgbClr val="71716E"/>
              </a:solidFill>
              <a:latin typeface="Georgia"/>
              <a:ea typeface="Georgia"/>
              <a:cs typeface="Georgia"/>
              <a:sym typeface="Georgia"/>
            </a:endParaRPr>
          </a:p>
          <a:p>
            <a:pPr indent="0" lvl="0" marL="0" rtl="0" algn="l">
              <a:spcBef>
                <a:spcPts val="1600"/>
              </a:spcBef>
              <a:spcAft>
                <a:spcPts val="0"/>
              </a:spcAft>
              <a:buNone/>
            </a:pPr>
            <a:r>
              <a:t/>
            </a:r>
            <a:endParaRPr/>
          </a:p>
        </p:txBody>
      </p:sp>
      <p:sp>
        <p:nvSpPr>
          <p:cNvPr id="379" name="Google Shape;37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c26921bacc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1700"/>
              </a:spcBef>
              <a:spcAft>
                <a:spcPts val="0"/>
              </a:spcAft>
              <a:buClr>
                <a:schemeClr val="dk1"/>
              </a:buClr>
              <a:buSzPts val="1100"/>
              <a:buFont typeface="Arial"/>
              <a:buNone/>
            </a:pPr>
            <a:r>
              <a:rPr lang="fr-FR" sz="2100">
                <a:solidFill>
                  <a:srgbClr val="4596EC"/>
                </a:solidFill>
                <a:latin typeface="Georgia"/>
                <a:ea typeface="Georgia"/>
                <a:cs typeface="Georgia"/>
                <a:sym typeface="Georgia"/>
              </a:rPr>
              <a:t>Article 37 - Désignation du délégué à la protection des données</a:t>
            </a:r>
            <a:endParaRPr sz="2100">
              <a:solidFill>
                <a:srgbClr val="4596EC"/>
              </a:solidFill>
              <a:latin typeface="Georgia"/>
              <a:ea typeface="Georgia"/>
              <a:cs typeface="Georgia"/>
              <a:sym typeface="Georgia"/>
            </a:endParaRPr>
          </a:p>
          <a:p>
            <a:pPr indent="-228600" lvl="0" marL="457200" rtl="0" algn="l">
              <a:lnSpc>
                <a:spcPct val="115000"/>
              </a:lnSpc>
              <a:spcBef>
                <a:spcPts val="80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 responsable du traitement et le sous-traitant désignent en tout état de cause un délégué à la protection des données lorsque:</a:t>
            </a:r>
            <a:endParaRPr sz="1350">
              <a:solidFill>
                <a:srgbClr val="71716E"/>
              </a:solidFill>
              <a:latin typeface="Georgia"/>
              <a:ea typeface="Georgia"/>
              <a:cs typeface="Georgia"/>
              <a:sym typeface="Georgia"/>
            </a:endParaRPr>
          </a:p>
          <a:p>
            <a:pPr indent="0" lvl="0" marL="215900" marR="215900" rtl="0" algn="l">
              <a:lnSpc>
                <a:spcPct val="125000"/>
              </a:lnSpc>
              <a:spcBef>
                <a:spcPts val="16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a) le traitement est effectué par une autorité publique ou un organisme public, à l'exception des juridictions agissant dans l'exercice de leur fonction juridictionnelle;</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b) les activités de base du responsable du traitement ou du sous-traitant consistent en des opérations de traitement qui, du fait de leur nature, de leur portée et/ou de leurs finalités, exigent un suivi régulier et systématique à grande échelle des personnes concernées; ou</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c) les activités de base du responsable du traitement ou du sous-traitant consistent en un traitement à grande échelle de catégories particulières de données visées à l’article 9 ou de données à caractère personnel relatives à des condamnations pénales et à des infractions visées à l’article 10.</a:t>
            </a:r>
            <a:endParaRPr sz="1500">
              <a:solidFill>
                <a:srgbClr val="71716E"/>
              </a:solidFill>
              <a:latin typeface="Georgia"/>
              <a:ea typeface="Georgia"/>
              <a:cs typeface="Georgia"/>
              <a:sym typeface="Georgia"/>
            </a:endParaRPr>
          </a:p>
          <a:p>
            <a:pPr indent="-228600" lvl="0" marL="457200" rtl="0" algn="l">
              <a:lnSpc>
                <a:spcPct val="115000"/>
              </a:lnSpc>
              <a:spcBef>
                <a:spcPts val="170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Un groupe d'entreprises peut désigner un seul délégué à la protection des données à condition qu'un délégué à la protection des données soit facilement joignable à partir de chaque lieu d'établissement.</a:t>
            </a:r>
            <a:endParaRPr sz="135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Lorsque le responsable du traitement ou le sous-traitant est une autorité publique ou un organisme public, un seul délégué à la protection des données peut être désigné pour plusieurs autorités ou organismes de ce type, compte tenu de leur structure organisationnelle et de leur taille.</a:t>
            </a:r>
            <a:endParaRPr sz="135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Dans les cas autres que ceux visés au paragraphe 1, le responsable du traitement ou le sous-traitant ou les associations et autres organismes représentant des catégories de responsables du traitement ou de sous-traitants peuvent désigner ou, si le droit de l'Union ou le droit d'un État membre l'exige, sont tenus de désigner un délégué à la protection des données. Le délégué à la protection des données peut agir pour ces associations et autres organismes représentant des responsables du traitement ou des sous-traitants.</a:t>
            </a:r>
            <a:endParaRPr sz="135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 délégué à la protection des données est désigné sur la base de ses qualités professionnelles et, en particulier, de ses connaissances spécialisées du droit et des pratiques en matière de protection des données, et de sa capacité à accomplir les missions visées à l'article 39.</a:t>
            </a:r>
            <a:endParaRPr sz="135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 délégué à la protection des données peut être un membre du personnel du responsable du traitement ou du sous-traitant, ou exercer ses missions sur la base d'un contrat de service.</a:t>
            </a:r>
            <a:endParaRPr sz="135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 responsable du traitement ou le sous-traitant publient les coordonnées du délégué à la protection des données et les communiquent à l'autorité de contrôle.</a:t>
            </a:r>
            <a:endParaRPr sz="1350">
              <a:solidFill>
                <a:srgbClr val="71716E"/>
              </a:solidFill>
              <a:latin typeface="Georgia"/>
              <a:ea typeface="Georgia"/>
              <a:cs typeface="Georgia"/>
              <a:sym typeface="Georgia"/>
            </a:endParaRPr>
          </a:p>
          <a:p>
            <a:pPr indent="0" lvl="0" marL="0" rtl="0" algn="l">
              <a:lnSpc>
                <a:spcPct val="110000"/>
              </a:lnSpc>
              <a:spcBef>
                <a:spcPts val="1700"/>
              </a:spcBef>
              <a:spcAft>
                <a:spcPts val="0"/>
              </a:spcAft>
              <a:buNone/>
            </a:pPr>
            <a:r>
              <a:rPr lang="fr-FR" sz="2100">
                <a:solidFill>
                  <a:srgbClr val="4596EC"/>
                </a:solidFill>
                <a:latin typeface="Georgia"/>
                <a:ea typeface="Georgia"/>
                <a:cs typeface="Georgia"/>
                <a:sym typeface="Georgia"/>
              </a:rPr>
              <a:t>Article 38 - Fonction du délégué à la protection des données</a:t>
            </a:r>
            <a:endParaRPr sz="2100">
              <a:solidFill>
                <a:srgbClr val="4596EC"/>
              </a:solidFill>
              <a:latin typeface="Georgia"/>
              <a:ea typeface="Georgia"/>
              <a:cs typeface="Georgia"/>
              <a:sym typeface="Georgia"/>
            </a:endParaRPr>
          </a:p>
          <a:p>
            <a:pPr indent="-228600" lvl="0" marL="457200" rtl="0" algn="l">
              <a:lnSpc>
                <a:spcPct val="115000"/>
              </a:lnSpc>
              <a:spcBef>
                <a:spcPts val="80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 responsable du traitement et le sous-traitant veillent à ce que le délégué à la protection des données soit associé, d'une manière appropriée et en temps utile, à toutes les questions relatives à la protection des données à caractère personnel.</a:t>
            </a:r>
            <a:endParaRPr sz="135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 responsable du traitement et le sous-traitant aident le délégué à la protection des données à exercer les missions visées à l'article 39 en fournissant les ressources nécessaires pour exercer ces missions, ainsi que l'accès aux données à caractère personnel et aux opérations de traitement, et lui permettant d'entretenir ses connaissances spécialisées.</a:t>
            </a:r>
            <a:endParaRPr sz="135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 responsable du traitement et le sous-traitant veillent à ce que le délégué à la protection des données ne reçoive aucune instruction en ce qui concerne l'exercice des missions. Le délégué à la protection des données ne peut être relevé de ses fonctions ou pénalisé par le responsable du traitement ou le sous-traitant pour l'exercice de ses missions. Le délégué à la protection des données fait directement rapport au niveau le plus élevé de la direction du responsable du traitement ou du sous-traitant.</a:t>
            </a:r>
            <a:endParaRPr sz="135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Les personnes concernées peuvent prendre contact avec le délégué à la protection des données au sujet de toutes les questions relatives au traitement de leurs données à caractère personnel et à l'exercice des droits que leur confère le présent règlement.</a:t>
            </a:r>
            <a:endParaRPr sz="135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 délégué à la protection des données est soumis au secret professionnel ou à une obligation de confidentialité en ce qui concerne l'exercice de ses missions, conformément au droit de l'Union ou au droit des États membres.</a:t>
            </a:r>
            <a:endParaRPr sz="1350">
              <a:solidFill>
                <a:srgbClr val="71716E"/>
              </a:solidFill>
              <a:latin typeface="Georgia"/>
              <a:ea typeface="Georgia"/>
              <a:cs typeface="Georgia"/>
              <a:sym typeface="Georgia"/>
            </a:endParaRPr>
          </a:p>
          <a:p>
            <a:pPr indent="-228600" lvl="0" marL="457200" rtl="0" algn="l">
              <a:lnSpc>
                <a:spcPct val="115000"/>
              </a:lnSpc>
              <a:spcBef>
                <a:spcPts val="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 délégué à la protection des données peut exécuter d'autres missions et tâches. Le responsable du traitement ou le sous-traitant veillent à ce que ces missions et tâches n'entraînent pas de conflit d'intérêts.</a:t>
            </a:r>
            <a:endParaRPr sz="1350">
              <a:solidFill>
                <a:srgbClr val="71716E"/>
              </a:solidFill>
              <a:latin typeface="Georgia"/>
              <a:ea typeface="Georgia"/>
              <a:cs typeface="Georgia"/>
              <a:sym typeface="Georgia"/>
            </a:endParaRPr>
          </a:p>
          <a:p>
            <a:pPr indent="0" lvl="0" marL="0" rtl="0" algn="l">
              <a:lnSpc>
                <a:spcPct val="110000"/>
              </a:lnSpc>
              <a:spcBef>
                <a:spcPts val="1700"/>
              </a:spcBef>
              <a:spcAft>
                <a:spcPts val="0"/>
              </a:spcAft>
              <a:buNone/>
            </a:pPr>
            <a:r>
              <a:rPr lang="fr-FR" sz="2100">
                <a:solidFill>
                  <a:srgbClr val="4596EC"/>
                </a:solidFill>
                <a:latin typeface="Georgia"/>
                <a:ea typeface="Georgia"/>
                <a:cs typeface="Georgia"/>
                <a:sym typeface="Georgia"/>
              </a:rPr>
              <a:t>Article 39 - Missions du délégué à la protection des données</a:t>
            </a:r>
            <a:endParaRPr sz="2100">
              <a:solidFill>
                <a:srgbClr val="4596EC"/>
              </a:solidFill>
              <a:latin typeface="Georgia"/>
              <a:ea typeface="Georgia"/>
              <a:cs typeface="Georgia"/>
              <a:sym typeface="Georgia"/>
            </a:endParaRPr>
          </a:p>
          <a:p>
            <a:pPr indent="-228600" lvl="0" marL="457200" rtl="0" algn="l">
              <a:lnSpc>
                <a:spcPct val="115000"/>
              </a:lnSpc>
              <a:spcBef>
                <a:spcPts val="80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Les missions du délégué à la protection des données sont au moins les suivantes:</a:t>
            </a:r>
            <a:endParaRPr sz="1350">
              <a:solidFill>
                <a:srgbClr val="71716E"/>
              </a:solidFill>
              <a:latin typeface="Georgia"/>
              <a:ea typeface="Georgia"/>
              <a:cs typeface="Georgia"/>
              <a:sym typeface="Georgia"/>
            </a:endParaRPr>
          </a:p>
          <a:p>
            <a:pPr indent="0" lvl="0" marL="215900" marR="215900" rtl="0" algn="l">
              <a:lnSpc>
                <a:spcPct val="125000"/>
              </a:lnSpc>
              <a:spcBef>
                <a:spcPts val="1600"/>
              </a:spcBef>
              <a:spcAft>
                <a:spcPts val="0"/>
              </a:spcAft>
              <a:buNone/>
            </a:pPr>
            <a:r>
              <a:rPr lang="fr-FR" sz="1500">
                <a:solidFill>
                  <a:srgbClr val="71716E"/>
                </a:solidFill>
                <a:latin typeface="Georgia"/>
                <a:ea typeface="Georgia"/>
                <a:cs typeface="Georgia"/>
                <a:sym typeface="Georgia"/>
              </a:rPr>
              <a:t>a) informer et conseiller le responsable du traitement ou le sous-traitant ainsi que les employés qui procèdent au traitement sur les obligations qui leur incombent en vertu du présent règlement et d'autres dispositions du droit de l'Union ou du droit des États membres en matière de protection des données;</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None/>
            </a:pPr>
            <a:r>
              <a:rPr lang="fr-FR" sz="1500">
                <a:solidFill>
                  <a:srgbClr val="71716E"/>
                </a:solidFill>
                <a:latin typeface="Georgia"/>
                <a:ea typeface="Georgia"/>
                <a:cs typeface="Georgia"/>
                <a:sym typeface="Georgia"/>
              </a:rPr>
              <a:t>b) contrôler le respect du présent règlement, d'autres dispositions du droit de l'Union ou du droit des États membres en matière de protection des données et des règles internes du responsable du traitement ou du sous-traitant en matière de protection des données à caractère personnel, y compris en ce qui concerne la répartition des responsabilités, la sensibilisation et la formation du personnel participant aux opérations de traitement, et les audits s'y rapportant;</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None/>
            </a:pPr>
            <a:r>
              <a:rPr lang="fr-FR" sz="1500">
                <a:solidFill>
                  <a:srgbClr val="71716E"/>
                </a:solidFill>
                <a:latin typeface="Georgia"/>
                <a:ea typeface="Georgia"/>
                <a:cs typeface="Georgia"/>
                <a:sym typeface="Georgia"/>
              </a:rPr>
              <a:t>c) dispenser des conseils, sur demande, en ce qui concerne l'analyse d'impact relative à la protection des données et vérifier l'exécution de celle-ci en vertu de l'article 35;</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None/>
            </a:pPr>
            <a:r>
              <a:rPr lang="fr-FR" sz="1500">
                <a:solidFill>
                  <a:srgbClr val="71716E"/>
                </a:solidFill>
                <a:latin typeface="Georgia"/>
                <a:ea typeface="Georgia"/>
                <a:cs typeface="Georgia"/>
                <a:sym typeface="Georgia"/>
              </a:rPr>
              <a:t>d) coopérer avec l'autorité de contrôle;</a:t>
            </a:r>
            <a:endParaRPr sz="1500">
              <a:solidFill>
                <a:srgbClr val="71716E"/>
              </a:solidFill>
              <a:latin typeface="Georgia"/>
              <a:ea typeface="Georgia"/>
              <a:cs typeface="Georgia"/>
              <a:sym typeface="Georgia"/>
            </a:endParaRPr>
          </a:p>
          <a:p>
            <a:pPr indent="0" lvl="0" marL="215900" marR="215900" rtl="0" algn="l">
              <a:lnSpc>
                <a:spcPct val="125000"/>
              </a:lnSpc>
              <a:spcBef>
                <a:spcPts val="2500"/>
              </a:spcBef>
              <a:spcAft>
                <a:spcPts val="0"/>
              </a:spcAft>
              <a:buNone/>
            </a:pPr>
            <a:r>
              <a:rPr lang="fr-FR" sz="1500">
                <a:solidFill>
                  <a:srgbClr val="71716E"/>
                </a:solidFill>
                <a:latin typeface="Georgia"/>
                <a:ea typeface="Georgia"/>
                <a:cs typeface="Georgia"/>
                <a:sym typeface="Georgia"/>
              </a:rPr>
              <a:t>e) faire office de point de contact pour l'autorité de contrôle sur les questions relatives au traitement, y compris la consultation préalable visée à l'article 36, et mener des consultations, le cas échéant, sur tout autre sujet.</a:t>
            </a:r>
            <a:endParaRPr sz="1500">
              <a:solidFill>
                <a:srgbClr val="71716E"/>
              </a:solidFill>
              <a:latin typeface="Georgia"/>
              <a:ea typeface="Georgia"/>
              <a:cs typeface="Georgia"/>
              <a:sym typeface="Georgia"/>
            </a:endParaRPr>
          </a:p>
          <a:p>
            <a:pPr indent="-228600" lvl="0" marL="457200" rtl="0" algn="l">
              <a:lnSpc>
                <a:spcPct val="115000"/>
              </a:lnSpc>
              <a:spcBef>
                <a:spcPts val="1700"/>
              </a:spcBef>
              <a:spcAft>
                <a:spcPts val="0"/>
              </a:spcAft>
              <a:buClr>
                <a:srgbClr val="71716E"/>
              </a:buClr>
              <a:buSzPts val="1350"/>
              <a:buFont typeface="Georgia"/>
              <a:buNone/>
            </a:pPr>
            <a:r>
              <a:rPr lang="fr-FR" sz="1350">
                <a:solidFill>
                  <a:srgbClr val="71716E"/>
                </a:solidFill>
                <a:latin typeface="Georgia"/>
                <a:ea typeface="Georgia"/>
                <a:cs typeface="Georgia"/>
                <a:sym typeface="Georgia"/>
              </a:rPr>
              <a:t>Le délégué à la protection des données tient dûment compte, dans l'accomplissement de ses missions, du risque associé aux opérations de traitement compte tenu de la nature, de la portée, du contexte et des finalités du traitement.</a:t>
            </a:r>
            <a:endParaRPr sz="1350">
              <a:solidFill>
                <a:srgbClr val="71716E"/>
              </a:solidFill>
              <a:latin typeface="Georgia"/>
              <a:ea typeface="Georgia"/>
              <a:cs typeface="Georgia"/>
              <a:sym typeface="Georgia"/>
            </a:endParaRPr>
          </a:p>
          <a:p>
            <a:pPr indent="0" lvl="0" marL="0" rtl="0" algn="l">
              <a:spcBef>
                <a:spcPts val="1600"/>
              </a:spcBef>
              <a:spcAft>
                <a:spcPts val="0"/>
              </a:spcAft>
              <a:buNone/>
            </a:pPr>
            <a:r>
              <a:t/>
            </a:r>
            <a:endParaRPr/>
          </a:p>
        </p:txBody>
      </p:sp>
      <p:sp>
        <p:nvSpPr>
          <p:cNvPr id="388" name="Google Shape;388;g1c26921bacc_0_9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c26921bacc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c26921bac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c26921bacc_0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lang="fr-FR" sz="1800">
                <a:solidFill>
                  <a:schemeClr val="dk1"/>
                </a:solidFill>
              </a:rPr>
              <a:t>Ce qui est strictement nécessaire pour le service rendu ou faire fonctionner l’application, inutile de stocker trop d’information sur les personnes.</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Gestion des </a:t>
            </a:r>
            <a:r>
              <a:rPr lang="fr-FR" sz="1800">
                <a:solidFill>
                  <a:schemeClr val="dk1"/>
                </a:solidFill>
              </a:rPr>
              <a:t>authentication:</a:t>
            </a:r>
            <a:r>
              <a:rPr lang="fr-FR" sz="1800">
                <a:solidFill>
                  <a:schemeClr val="dk1"/>
                </a:solidFill>
              </a:rPr>
              <a:t> semble bien géré avec des droits et habilitation individuels et bien réfléchi. </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En cas d’extraction demandée par des étudiants ou autres pour des recherches, prévoir la suppression, les informer. </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Possible de prévoir une révision des authentification, notamment s’il y a des accès autorisés temporairement qui ne seraient pas mis à jour ou supprimés.</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Conservation de dossier patient lié à transfusion sanguine ou autre jusqu’à 50 ans! 20 ans pour un dossier patient « classique » après la dernière consultation. LA question matérielle du support de stockage se pose et mérite réflexion, on voit ici les limites du RGPD.</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Altération en cas de changement de support de stockage.</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Msgrie sécurisée: pour vous protégez vous et votre confrère! Eviter que le contenu soit intercepté</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Afin de répondre à une question qui m’a été posée, pour </a:t>
            </a:r>
            <a:r>
              <a:rPr b="1" lang="fr-FR" sz="1800">
                <a:solidFill>
                  <a:schemeClr val="dk1"/>
                </a:solidFill>
              </a:rPr>
              <a:t>envoyer des pièces jointes chiffrées avec des données de santé</a:t>
            </a:r>
            <a:r>
              <a:rPr lang="fr-FR" sz="1800">
                <a:solidFill>
                  <a:schemeClr val="dk1"/>
                </a:solidFill>
              </a:rPr>
              <a:t>, voici la démarche depuis votre PC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 </a:t>
            </a:r>
            <a:endParaRPr sz="1800">
              <a:solidFill>
                <a:schemeClr val="dk1"/>
              </a:solidFill>
            </a:endParaRPr>
          </a:p>
          <a:p>
            <a:pPr indent="0" lvl="0" marL="0" rtl="0" algn="l">
              <a:spcBef>
                <a:spcPts val="0"/>
              </a:spcBef>
              <a:spcAft>
                <a:spcPts val="0"/>
              </a:spcAft>
              <a:buClr>
                <a:schemeClr val="dk1"/>
              </a:buClr>
              <a:buSzPts val="1800"/>
              <a:buFont typeface="Arial"/>
              <a:buNone/>
            </a:pPr>
            <a:r>
              <a:rPr b="1" lang="fr-FR" sz="1800">
                <a:solidFill>
                  <a:schemeClr val="dk1"/>
                </a:solidFill>
              </a:rPr>
              <a:t>Clic droit &gt;&gt; envoyer vers 7-zip &gt;&gt; ajouter à l’archive &gt;&gt; entrer le mot de passe &gt;&gt; OK.</a:t>
            </a:r>
            <a:endParaRPr sz="1800">
              <a:solidFill>
                <a:schemeClr val="dk1"/>
              </a:solidFill>
            </a:endParaRPr>
          </a:p>
          <a:p>
            <a:pPr indent="0" lvl="0" marL="0" rtl="0" algn="l">
              <a:spcBef>
                <a:spcPts val="0"/>
              </a:spcBef>
              <a:spcAft>
                <a:spcPts val="0"/>
              </a:spcAft>
              <a:buClr>
                <a:schemeClr val="dk1"/>
              </a:buClr>
              <a:buSzPts val="1800"/>
              <a:buFont typeface="Arial"/>
              <a:buNone/>
            </a:pPr>
            <a:r>
              <a:rPr b="1" lang="fr-FR" sz="1800">
                <a:solidFill>
                  <a:schemeClr val="dk1"/>
                </a:solidFill>
              </a:rPr>
              <a:t>Envoyer le MDP dans un second email.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 </a:t>
            </a:r>
            <a:endParaRPr sz="1800">
              <a:solidFill>
                <a:schemeClr val="dk1"/>
              </a:solidFill>
            </a:endParaRPr>
          </a:p>
          <a:p>
            <a:pPr indent="0" lvl="0" marL="0" rtl="0" algn="l">
              <a:spcBef>
                <a:spcPts val="0"/>
              </a:spcBef>
              <a:spcAft>
                <a:spcPts val="0"/>
              </a:spcAft>
              <a:buNone/>
            </a:pPr>
            <a:r>
              <a:t/>
            </a:r>
            <a:endParaRPr/>
          </a:p>
        </p:txBody>
      </p:sp>
      <p:sp>
        <p:nvSpPr>
          <p:cNvPr id="397" name="Google Shape;397;g1c26921bacc_0_10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c26921bacc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lang="fr-FR" sz="1800">
                <a:solidFill>
                  <a:schemeClr val="dk1"/>
                </a:solidFill>
              </a:rPr>
              <a:t>Possibilité d’utiliser un 7 zip chiffré</a:t>
            </a:r>
            <a:endParaRPr/>
          </a:p>
        </p:txBody>
      </p:sp>
      <p:sp>
        <p:nvSpPr>
          <p:cNvPr id="410" name="Google Shape;410;g1c26921bacc_0_10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c26921bacc_0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1c26921bacc_0_1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c26921bacc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1c26921bacc_0_1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c26921bacc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c26921bac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c26921bac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g1c26921bacc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fr-FR" sz="1800">
                <a:solidFill>
                  <a:srgbClr val="71716E"/>
                </a:solidFill>
                <a:highlight>
                  <a:srgbClr val="FFFFFF"/>
                </a:highlight>
                <a:latin typeface="Georgia"/>
                <a:ea typeface="Georgia"/>
                <a:cs typeface="Georgia"/>
                <a:sym typeface="Georgia"/>
              </a:rPr>
              <a:t>Dans l’univers numérique, la Commission nationale de l'informatique et des libertés (CNIL) est le régulateur des données personnelles. Elle accompagne les professionnels dans leur mise en conformité et aide les particuliers à maîtriser leurs données personnelles et exercer leurs droits.</a:t>
            </a:r>
            <a:endParaRPr i="1" sz="1800">
              <a:solidFill>
                <a:srgbClr val="71716E"/>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i="1" sz="1800">
              <a:solidFill>
                <a:srgbClr val="71716E"/>
              </a:solidFill>
              <a:highlight>
                <a:srgbClr val="FFFFFF"/>
              </a:highlight>
              <a:latin typeface="Georgia"/>
              <a:ea typeface="Georgia"/>
              <a:cs typeface="Georgia"/>
              <a:sym typeface="Georgia"/>
            </a:endParaRPr>
          </a:p>
          <a:p>
            <a:pPr indent="0" lvl="0" marL="0" rtl="0" algn="ctr">
              <a:lnSpc>
                <a:spcPct val="176470"/>
              </a:lnSpc>
              <a:spcBef>
                <a:spcPts val="1900"/>
              </a:spcBef>
              <a:spcAft>
                <a:spcPts val="0"/>
              </a:spcAft>
              <a:buNone/>
            </a:pPr>
            <a:r>
              <a:rPr lang="fr-FR" sz="2400">
                <a:solidFill>
                  <a:srgbClr val="333333"/>
                </a:solidFill>
              </a:rPr>
              <a:t>Mission 1 - Informer, protéger les droits</a:t>
            </a:r>
            <a:endParaRPr sz="2400">
              <a:solidFill>
                <a:srgbClr val="333333"/>
              </a:solidFill>
            </a:endParaRPr>
          </a:p>
          <a:p>
            <a:pPr indent="0" lvl="0" marL="0" rtl="0" algn="ctr">
              <a:lnSpc>
                <a:spcPct val="176470"/>
              </a:lnSpc>
              <a:spcBef>
                <a:spcPts val="19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La CNIL répond aux demandes des particuliers et des professionnels. Toute personne peut s’adresser à la CNIL en cas de difficulté dans l’exercice de ses droits en lui adressant une plainte.</a:t>
            </a:r>
            <a:endParaRPr sz="1500">
              <a:solidFill>
                <a:srgbClr val="71716E"/>
              </a:solidFill>
              <a:latin typeface="Georgia"/>
              <a:ea typeface="Georgia"/>
              <a:cs typeface="Georgia"/>
              <a:sym typeface="Georgia"/>
            </a:endParaRPr>
          </a:p>
          <a:p>
            <a:pPr indent="0" lvl="0" marL="0" rtl="0" algn="ctr">
              <a:lnSpc>
                <a:spcPct val="176470"/>
              </a:lnSpc>
              <a:spcBef>
                <a:spcPts val="1900"/>
              </a:spcBef>
              <a:spcAft>
                <a:spcPts val="0"/>
              </a:spcAft>
              <a:buClr>
                <a:schemeClr val="dk1"/>
              </a:buClr>
              <a:buSzPts val="1100"/>
              <a:buFont typeface="Arial"/>
              <a:buNone/>
            </a:pPr>
            <a:r>
              <a:rPr lang="fr-FR" sz="2400">
                <a:solidFill>
                  <a:srgbClr val="333333"/>
                </a:solidFill>
              </a:rPr>
              <a:t>Mission 2 - Accompagner la conformité / conseiller</a:t>
            </a:r>
            <a:endParaRPr sz="2400">
              <a:solidFill>
                <a:srgbClr val="333333"/>
              </a:solidFill>
            </a:endParaRPr>
          </a:p>
          <a:p>
            <a:pPr indent="0" lvl="0" marL="0" rtl="0" algn="ctr">
              <a:lnSpc>
                <a:spcPct val="115000"/>
              </a:lnSpc>
              <a:spcBef>
                <a:spcPts val="19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La mise en conformité constitue l’objectif prioritaire du régulateur qu’est la CNIL.</a:t>
            </a:r>
            <a:endParaRPr sz="1500">
              <a:solidFill>
                <a:srgbClr val="71716E"/>
              </a:solidFill>
              <a:latin typeface="Georgia"/>
              <a:ea typeface="Georgia"/>
              <a:cs typeface="Georgia"/>
              <a:sym typeface="Georgia"/>
            </a:endParaRPr>
          </a:p>
          <a:p>
            <a:pPr indent="0" lvl="0" marL="0" rtl="0" algn="ctr">
              <a:lnSpc>
                <a:spcPct val="176470"/>
              </a:lnSpc>
              <a:spcBef>
                <a:spcPts val="1900"/>
              </a:spcBef>
              <a:spcAft>
                <a:spcPts val="0"/>
              </a:spcAft>
              <a:buClr>
                <a:schemeClr val="dk1"/>
              </a:buClr>
              <a:buSzPts val="1100"/>
              <a:buFont typeface="Arial"/>
              <a:buNone/>
            </a:pPr>
            <a:r>
              <a:rPr lang="fr-FR" sz="2400">
                <a:solidFill>
                  <a:srgbClr val="333333"/>
                </a:solidFill>
              </a:rPr>
              <a:t>Mission 3 - Anticiper et innover </a:t>
            </a:r>
            <a:endParaRPr sz="2400">
              <a:solidFill>
                <a:srgbClr val="333333"/>
              </a:solidFill>
            </a:endParaRPr>
          </a:p>
          <a:p>
            <a:pPr indent="0" lvl="0" marL="0" rtl="0" algn="ctr">
              <a:lnSpc>
                <a:spcPct val="115000"/>
              </a:lnSpc>
              <a:spcBef>
                <a:spcPts val="19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Dans le cadre de son activité d’innovation et de prospective, la CNIL s’intéresse aux signaux faibles et aux sujets émergents.</a:t>
            </a:r>
            <a:endParaRPr sz="1500">
              <a:solidFill>
                <a:srgbClr val="71716E"/>
              </a:solidFill>
              <a:latin typeface="Georgia"/>
              <a:ea typeface="Georgia"/>
              <a:cs typeface="Georgia"/>
              <a:sym typeface="Georgia"/>
            </a:endParaRPr>
          </a:p>
          <a:p>
            <a:pPr indent="0" lvl="0" marL="0" rtl="0" algn="ctr">
              <a:lnSpc>
                <a:spcPct val="176470"/>
              </a:lnSpc>
              <a:spcBef>
                <a:spcPts val="1900"/>
              </a:spcBef>
              <a:spcAft>
                <a:spcPts val="0"/>
              </a:spcAft>
              <a:buClr>
                <a:schemeClr val="dk1"/>
              </a:buClr>
              <a:buSzPts val="1100"/>
              <a:buFont typeface="Arial"/>
              <a:buNone/>
            </a:pPr>
            <a:r>
              <a:rPr lang="fr-FR" sz="2400">
                <a:solidFill>
                  <a:srgbClr val="333333"/>
                </a:solidFill>
              </a:rPr>
              <a:t>Mission 4 - Contrôler et sanctionner</a:t>
            </a:r>
            <a:endParaRPr sz="2400">
              <a:solidFill>
                <a:srgbClr val="333333"/>
              </a:solidFill>
            </a:endParaRPr>
          </a:p>
          <a:p>
            <a:pPr indent="0" lvl="0" marL="0" rtl="0" algn="ctr">
              <a:lnSpc>
                <a:spcPct val="115000"/>
              </a:lnSpc>
              <a:spcBef>
                <a:spcPts val="1900"/>
              </a:spcBef>
              <a:spcAft>
                <a:spcPts val="0"/>
              </a:spcAft>
              <a:buClr>
                <a:schemeClr val="dk1"/>
              </a:buClr>
              <a:buSzPts val="1100"/>
              <a:buFont typeface="Arial"/>
              <a:buNone/>
            </a:pPr>
            <a:r>
              <a:rPr lang="fr-FR" sz="1500">
                <a:solidFill>
                  <a:srgbClr val="71716E"/>
                </a:solidFill>
                <a:latin typeface="Georgia"/>
                <a:ea typeface="Georgia"/>
                <a:cs typeface="Georgia"/>
                <a:sym typeface="Georgia"/>
              </a:rPr>
              <a:t>La CNIL peut contrôler les organismes. En cas de manquements constatés, elle peut décider de les mettre en demeure ou de les sanctionner.</a:t>
            </a:r>
            <a:endParaRPr sz="1500">
              <a:solidFill>
                <a:srgbClr val="71716E"/>
              </a:solidFill>
              <a:latin typeface="Georgia"/>
              <a:ea typeface="Georgia"/>
              <a:cs typeface="Georgia"/>
              <a:sym typeface="Georgia"/>
            </a:endParaRPr>
          </a:p>
          <a:p>
            <a:pPr indent="0" lvl="0" marL="0" rtl="0" algn="l">
              <a:spcBef>
                <a:spcPts val="0"/>
              </a:spcBef>
              <a:spcAft>
                <a:spcPts val="0"/>
              </a:spcAft>
              <a:buNone/>
            </a:pPr>
            <a:r>
              <a:t/>
            </a:r>
            <a:endParaRPr i="1" sz="1800">
              <a:solidFill>
                <a:srgbClr val="71716E"/>
              </a:solidFill>
              <a:highlight>
                <a:srgbClr val="FFFFFF"/>
              </a:highlight>
              <a:latin typeface="Georgia"/>
              <a:ea typeface="Georgia"/>
              <a:cs typeface="Georgia"/>
              <a:sym typeface="Georgia"/>
            </a:endParaRPr>
          </a:p>
        </p:txBody>
      </p:sp>
      <p:sp>
        <p:nvSpPr>
          <p:cNvPr id="95" name="Google Shape;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c26921bacc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1c26921bacc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c26921bacc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1c26921bacc_0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c26921bacc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lang="fr-FR" sz="1800">
                <a:solidFill>
                  <a:schemeClr val="dk1"/>
                </a:solidFill>
              </a:rPr>
              <a:t>Applicabilité du nouveau Règlement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Directement applicable (pas d’acte de transposition) à l’issue d’un délai de deux ans, soit à compter du 25 mai 2018.</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Applicable aux nouveaux traitements à compter de cette date</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ainsi qu’aux traitements en cours à cette date</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Applicabilité territoriale très large :</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Le Règlement prend une portée mondiale et s’applique à</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n’importe quelle société réalisant au moins une opération de</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traitement de données concernant des personnes situées sur le</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territoire de l’Union.</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(Applicable aux entreprises américaines, chinoises, indiennes,</a:t>
            </a:r>
            <a:endParaRPr sz="1800">
              <a:solidFill>
                <a:schemeClr val="dk1"/>
              </a:solidFill>
            </a:endParaRPr>
          </a:p>
          <a:p>
            <a:pPr indent="0" lvl="0" marL="0" rtl="0" algn="l">
              <a:spcBef>
                <a:spcPts val="0"/>
              </a:spcBef>
              <a:spcAft>
                <a:spcPts val="0"/>
              </a:spcAft>
              <a:buClr>
                <a:schemeClr val="dk1"/>
              </a:buClr>
              <a:buSzPts val="1800"/>
              <a:buFont typeface="Arial"/>
              <a:buNone/>
            </a:pPr>
            <a:r>
              <a:rPr lang="fr-FR" sz="1800">
                <a:solidFill>
                  <a:schemeClr val="dk1"/>
                </a:solidFill>
              </a:rPr>
              <a:t>japonaises, coréennes...).</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21" name="Google Shape;121;g1c26921bacc_0_2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p:cSld name="Header">
    <p:spTree>
      <p:nvGrpSpPr>
        <p:cNvPr id="11" name="Shape 11"/>
        <p:cNvGrpSpPr/>
        <p:nvPr/>
      </p:nvGrpSpPr>
      <p:grpSpPr>
        <a:xfrm>
          <a:off x="0" y="0"/>
          <a:ext cx="0" cy="0"/>
          <a:chOff x="0" y="0"/>
          <a:chExt cx="0" cy="0"/>
        </a:xfrm>
      </p:grpSpPr>
      <p:pic>
        <p:nvPicPr>
          <p:cNvPr id="12" name="Google Shape;12;p1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3" name="Google Shape;13;p13"/>
          <p:cNvSpPr txBox="1"/>
          <p:nvPr>
            <p:ph idx="12" type="sldNum"/>
          </p:nvPr>
        </p:nvSpPr>
        <p:spPr>
          <a:xfrm>
            <a:off x="11560052" y="6354830"/>
            <a:ext cx="513735" cy="227164"/>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fr-FR"/>
              <a:t>‹#›</a:t>
            </a:fld>
            <a:endParaRPr/>
          </a:p>
        </p:txBody>
      </p:sp>
      <p:sp>
        <p:nvSpPr>
          <p:cNvPr id="14" name="Google Shape;14;p13"/>
          <p:cNvSpPr txBox="1"/>
          <p:nvPr>
            <p:ph type="title"/>
          </p:nvPr>
        </p:nvSpPr>
        <p:spPr>
          <a:xfrm>
            <a:off x="1096384" y="2623479"/>
            <a:ext cx="6505687" cy="1325563"/>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223660"/>
              </a:buClr>
              <a:buSzPts val="3600"/>
              <a:buFont typeface="Rubik"/>
              <a:buNone/>
              <a:defRPr sz="3600">
                <a:solidFill>
                  <a:srgbClr val="223660"/>
                </a:solidFill>
                <a:latin typeface="Rubik"/>
                <a:ea typeface="Rubik"/>
                <a:cs typeface="Rubik"/>
                <a:sym typeface="Rubi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13"/>
          <p:cNvSpPr txBox="1"/>
          <p:nvPr>
            <p:ph idx="10" type="dt"/>
          </p:nvPr>
        </p:nvSpPr>
        <p:spPr>
          <a:xfrm>
            <a:off x="10445319" y="6285849"/>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6pPr>
            <a:lvl7pPr lvl="6"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7pPr>
            <a:lvl8pPr lvl="7"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8pPr>
            <a:lvl9pPr lvl="8"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9pPr>
          </a:lstStyle>
          <a:p/>
        </p:txBody>
      </p:sp>
      <p:pic>
        <p:nvPicPr>
          <p:cNvPr id="16" name="Google Shape;16;p13"/>
          <p:cNvPicPr preferRelativeResize="0"/>
          <p:nvPr/>
        </p:nvPicPr>
        <p:blipFill rotWithShape="1">
          <a:blip r:embed="rId3">
            <a:alphaModFix/>
          </a:blip>
          <a:srcRect b="0" l="0" r="0" t="0"/>
          <a:stretch/>
        </p:blipFill>
        <p:spPr>
          <a:xfrm>
            <a:off x="1096384" y="1798526"/>
            <a:ext cx="2724986" cy="69073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que 2">
  <p:cSld name="Masque 2">
    <p:spTree>
      <p:nvGrpSpPr>
        <p:cNvPr id="17" name="Shape 17"/>
        <p:cNvGrpSpPr/>
        <p:nvPr/>
      </p:nvGrpSpPr>
      <p:grpSpPr>
        <a:xfrm>
          <a:off x="0" y="0"/>
          <a:ext cx="0" cy="0"/>
          <a:chOff x="0" y="0"/>
          <a:chExt cx="0" cy="0"/>
        </a:xfrm>
      </p:grpSpPr>
      <p:sp>
        <p:nvSpPr>
          <p:cNvPr id="18" name="Google Shape;18;p14"/>
          <p:cNvSpPr txBox="1"/>
          <p:nvPr>
            <p:ph idx="12" type="sldNum"/>
          </p:nvPr>
        </p:nvSpPr>
        <p:spPr>
          <a:xfrm>
            <a:off x="11560052" y="6354830"/>
            <a:ext cx="513735" cy="227164"/>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fr-FR"/>
              <a:t>‹#›</a:t>
            </a:fld>
            <a:endParaRPr/>
          </a:p>
        </p:txBody>
      </p:sp>
      <p:pic>
        <p:nvPicPr>
          <p:cNvPr id="19" name="Google Shape;19;p14"/>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que 1">
  <p:cSld name="Masque 1">
    <p:spTree>
      <p:nvGrpSpPr>
        <p:cNvPr id="20" name="Shape 20"/>
        <p:cNvGrpSpPr/>
        <p:nvPr/>
      </p:nvGrpSpPr>
      <p:grpSpPr>
        <a:xfrm>
          <a:off x="0" y="0"/>
          <a:ext cx="0" cy="0"/>
          <a:chOff x="0" y="0"/>
          <a:chExt cx="0" cy="0"/>
        </a:xfrm>
      </p:grpSpPr>
      <p:sp>
        <p:nvSpPr>
          <p:cNvPr id="21" name="Google Shape;21;p15"/>
          <p:cNvSpPr txBox="1"/>
          <p:nvPr>
            <p:ph type="title"/>
          </p:nvPr>
        </p:nvSpPr>
        <p:spPr>
          <a:xfrm>
            <a:off x="1725227" y="990970"/>
            <a:ext cx="8741546" cy="642521"/>
          </a:xfrm>
          <a:prstGeom prst="rect">
            <a:avLst/>
          </a:prstGeom>
          <a:noFill/>
          <a:ln>
            <a:noFill/>
          </a:ln>
        </p:spPr>
        <p:txBody>
          <a:bodyPr anchorCtr="0" anchor="t" bIns="0" lIns="0" spcFirstLastPara="1" rIns="0" wrap="square" tIns="192000">
            <a:noAutofit/>
          </a:bodyPr>
          <a:lstStyle>
            <a:lvl1pPr lvl="0" algn="ctr">
              <a:lnSpc>
                <a:spcPct val="80000"/>
              </a:lnSpc>
              <a:spcBef>
                <a:spcPts val="0"/>
              </a:spcBef>
              <a:spcAft>
                <a:spcPts val="0"/>
              </a:spcAft>
              <a:buClr>
                <a:schemeClr val="dk1"/>
              </a:buClr>
              <a:buSzPts val="2400"/>
              <a:buFont typeface="Open San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15"/>
          <p:cNvSpPr txBox="1"/>
          <p:nvPr>
            <p:ph idx="12" type="sldNum"/>
          </p:nvPr>
        </p:nvSpPr>
        <p:spPr>
          <a:xfrm>
            <a:off x="11560052" y="6354830"/>
            <a:ext cx="513735" cy="227164"/>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fr-FR"/>
              <a:t>‹#›</a:t>
            </a:fld>
            <a:endParaRPr/>
          </a:p>
        </p:txBody>
      </p:sp>
      <p:pic>
        <p:nvPicPr>
          <p:cNvPr id="23" name="Google Shape;23;p15"/>
          <p:cNvPicPr preferRelativeResize="0"/>
          <p:nvPr/>
        </p:nvPicPr>
        <p:blipFill rotWithShape="1">
          <a:blip r:embed="rId2">
            <a:alphaModFix/>
          </a:blip>
          <a:srcRect b="0" l="0" r="0" t="0"/>
          <a:stretch/>
        </p:blipFill>
        <p:spPr>
          <a:xfrm>
            <a:off x="9563100" y="0"/>
            <a:ext cx="2628900" cy="1543050"/>
          </a:xfrm>
          <a:prstGeom prst="rect">
            <a:avLst/>
          </a:prstGeom>
          <a:noFill/>
          <a:ln>
            <a:noFill/>
          </a:ln>
        </p:spPr>
      </p:pic>
      <p:pic>
        <p:nvPicPr>
          <p:cNvPr id="24" name="Google Shape;24;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que 3 (Image)">
  <p:cSld name="Masque 3 (Image)">
    <p:spTree>
      <p:nvGrpSpPr>
        <p:cNvPr id="25" name="Shape 25"/>
        <p:cNvGrpSpPr/>
        <p:nvPr/>
      </p:nvGrpSpPr>
      <p:grpSpPr>
        <a:xfrm>
          <a:off x="0" y="0"/>
          <a:ext cx="0" cy="0"/>
          <a:chOff x="0" y="0"/>
          <a:chExt cx="0" cy="0"/>
        </a:xfrm>
      </p:grpSpPr>
      <p:pic>
        <p:nvPicPr>
          <p:cNvPr id="26" name="Google Shape;26;p1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7" name="Google Shape;27;p16"/>
          <p:cNvSpPr/>
          <p:nvPr>
            <p:ph idx="2" type="pic"/>
          </p:nvPr>
        </p:nvSpPr>
        <p:spPr>
          <a:xfrm>
            <a:off x="5373688" y="0"/>
            <a:ext cx="5700712" cy="6857999"/>
          </a:xfrm>
          <a:prstGeom prst="rect">
            <a:avLst/>
          </a:prstGeom>
          <a:gradFill>
            <a:gsLst>
              <a:gs pos="0">
                <a:srgbClr val="D8D8D8"/>
              </a:gs>
              <a:gs pos="99000">
                <a:srgbClr val="BFBFBF"/>
              </a:gs>
              <a:gs pos="100000">
                <a:srgbClr val="BFBFBF"/>
              </a:gs>
            </a:gsLst>
            <a:lin ang="5400000" scaled="0"/>
          </a:gra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que 3 (2 Images)">
  <p:cSld name="Masque 3 (2 Images)">
    <p:spTree>
      <p:nvGrpSpPr>
        <p:cNvPr id="28" name="Shape 28"/>
        <p:cNvGrpSpPr/>
        <p:nvPr/>
      </p:nvGrpSpPr>
      <p:grpSpPr>
        <a:xfrm>
          <a:off x="0" y="0"/>
          <a:ext cx="0" cy="0"/>
          <a:chOff x="0" y="0"/>
          <a:chExt cx="0" cy="0"/>
        </a:xfrm>
      </p:grpSpPr>
      <p:sp>
        <p:nvSpPr>
          <p:cNvPr id="29" name="Google Shape;29;p17"/>
          <p:cNvSpPr txBox="1"/>
          <p:nvPr>
            <p:ph idx="12" type="sldNum"/>
          </p:nvPr>
        </p:nvSpPr>
        <p:spPr>
          <a:xfrm>
            <a:off x="11560052" y="6354830"/>
            <a:ext cx="513735" cy="227164"/>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fr-FR"/>
              <a:t>‹#›</a:t>
            </a:fld>
            <a:endParaRPr/>
          </a:p>
        </p:txBody>
      </p:sp>
      <p:sp>
        <p:nvSpPr>
          <p:cNvPr id="30" name="Google Shape;30;p17"/>
          <p:cNvSpPr/>
          <p:nvPr>
            <p:ph idx="2" type="pic"/>
          </p:nvPr>
        </p:nvSpPr>
        <p:spPr>
          <a:xfrm>
            <a:off x="1970842" y="3156333"/>
            <a:ext cx="4529110" cy="3701667"/>
          </a:xfrm>
          <a:prstGeom prst="rect">
            <a:avLst/>
          </a:prstGeom>
          <a:gradFill>
            <a:gsLst>
              <a:gs pos="0">
                <a:srgbClr val="D8D8D8"/>
              </a:gs>
              <a:gs pos="99000">
                <a:srgbClr val="BFBFBF"/>
              </a:gs>
              <a:gs pos="100000">
                <a:srgbClr val="BFBFBF"/>
              </a:gs>
            </a:gsLst>
            <a:lin ang="5400000" scaled="0"/>
          </a:gradFill>
          <a:ln>
            <a:noFill/>
          </a:ln>
        </p:spPr>
      </p:sp>
      <p:sp>
        <p:nvSpPr>
          <p:cNvPr id="31" name="Google Shape;31;p17"/>
          <p:cNvSpPr/>
          <p:nvPr>
            <p:ph idx="3" type="pic"/>
          </p:nvPr>
        </p:nvSpPr>
        <p:spPr>
          <a:xfrm>
            <a:off x="6577071" y="3156333"/>
            <a:ext cx="4529110" cy="3701667"/>
          </a:xfrm>
          <a:prstGeom prst="rect">
            <a:avLst/>
          </a:prstGeom>
          <a:gradFill>
            <a:gsLst>
              <a:gs pos="0">
                <a:srgbClr val="D8D8D8"/>
              </a:gs>
              <a:gs pos="99000">
                <a:srgbClr val="BFBFBF"/>
              </a:gs>
              <a:gs pos="100000">
                <a:srgbClr val="BFBFBF"/>
              </a:gs>
            </a:gsLst>
            <a:lin ang="5400000" scaled="0"/>
          </a:gradFill>
          <a:ln>
            <a:noFill/>
          </a:ln>
        </p:spPr>
      </p:sp>
      <p:pic>
        <p:nvPicPr>
          <p:cNvPr id="32" name="Google Shape;32;p17"/>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que 4 (4 images)">
  <p:cSld name="Masque 4 (4 images)">
    <p:spTree>
      <p:nvGrpSpPr>
        <p:cNvPr id="33" name="Shape 33"/>
        <p:cNvGrpSpPr/>
        <p:nvPr/>
      </p:nvGrpSpPr>
      <p:grpSpPr>
        <a:xfrm>
          <a:off x="0" y="0"/>
          <a:ext cx="0" cy="0"/>
          <a:chOff x="0" y="0"/>
          <a:chExt cx="0" cy="0"/>
        </a:xfrm>
      </p:grpSpPr>
      <p:sp>
        <p:nvSpPr>
          <p:cNvPr id="34" name="Google Shape;34;p18"/>
          <p:cNvSpPr txBox="1"/>
          <p:nvPr>
            <p:ph idx="12" type="sldNum"/>
          </p:nvPr>
        </p:nvSpPr>
        <p:spPr>
          <a:xfrm>
            <a:off x="11560052" y="6354830"/>
            <a:ext cx="513735" cy="227164"/>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fr-FR"/>
              <a:t>‹#›</a:t>
            </a:fld>
            <a:endParaRPr/>
          </a:p>
        </p:txBody>
      </p:sp>
      <p:sp>
        <p:nvSpPr>
          <p:cNvPr id="35" name="Google Shape;35;p18"/>
          <p:cNvSpPr/>
          <p:nvPr>
            <p:ph idx="2" type="pic"/>
          </p:nvPr>
        </p:nvSpPr>
        <p:spPr>
          <a:xfrm>
            <a:off x="-1" y="4120308"/>
            <a:ext cx="3007605" cy="2737692"/>
          </a:xfrm>
          <a:prstGeom prst="rect">
            <a:avLst/>
          </a:prstGeom>
          <a:gradFill>
            <a:gsLst>
              <a:gs pos="0">
                <a:srgbClr val="D8D8D8"/>
              </a:gs>
              <a:gs pos="99000">
                <a:srgbClr val="BFBFBF"/>
              </a:gs>
              <a:gs pos="100000">
                <a:srgbClr val="BFBFBF"/>
              </a:gs>
            </a:gsLst>
            <a:lin ang="5400000" scaled="0"/>
          </a:gradFill>
          <a:ln>
            <a:noFill/>
          </a:ln>
        </p:spPr>
      </p:sp>
      <p:sp>
        <p:nvSpPr>
          <p:cNvPr id="36" name="Google Shape;36;p18"/>
          <p:cNvSpPr/>
          <p:nvPr>
            <p:ph idx="3" type="pic"/>
          </p:nvPr>
        </p:nvSpPr>
        <p:spPr>
          <a:xfrm>
            <a:off x="3062689" y="4120308"/>
            <a:ext cx="3007605" cy="2737692"/>
          </a:xfrm>
          <a:prstGeom prst="rect">
            <a:avLst/>
          </a:prstGeom>
          <a:gradFill>
            <a:gsLst>
              <a:gs pos="0">
                <a:srgbClr val="D8D8D8"/>
              </a:gs>
              <a:gs pos="99000">
                <a:srgbClr val="BFBFBF"/>
              </a:gs>
              <a:gs pos="100000">
                <a:srgbClr val="BFBFBF"/>
              </a:gs>
            </a:gsLst>
            <a:lin ang="5400000" scaled="0"/>
          </a:gradFill>
          <a:ln>
            <a:noFill/>
          </a:ln>
        </p:spPr>
      </p:sp>
      <p:sp>
        <p:nvSpPr>
          <p:cNvPr id="37" name="Google Shape;37;p18"/>
          <p:cNvSpPr/>
          <p:nvPr>
            <p:ph idx="4" type="pic"/>
          </p:nvPr>
        </p:nvSpPr>
        <p:spPr>
          <a:xfrm>
            <a:off x="6125379" y="4120308"/>
            <a:ext cx="3007605" cy="2737692"/>
          </a:xfrm>
          <a:prstGeom prst="rect">
            <a:avLst/>
          </a:prstGeom>
          <a:gradFill>
            <a:gsLst>
              <a:gs pos="0">
                <a:srgbClr val="D8D8D8"/>
              </a:gs>
              <a:gs pos="99000">
                <a:srgbClr val="BFBFBF"/>
              </a:gs>
              <a:gs pos="100000">
                <a:srgbClr val="BFBFBF"/>
              </a:gs>
            </a:gsLst>
            <a:lin ang="5400000" scaled="0"/>
          </a:gradFill>
          <a:ln>
            <a:noFill/>
          </a:ln>
        </p:spPr>
      </p:sp>
      <p:sp>
        <p:nvSpPr>
          <p:cNvPr id="38" name="Google Shape;38;p18"/>
          <p:cNvSpPr/>
          <p:nvPr>
            <p:ph idx="5" type="pic"/>
          </p:nvPr>
        </p:nvSpPr>
        <p:spPr>
          <a:xfrm>
            <a:off x="9188068" y="4120308"/>
            <a:ext cx="3007605" cy="2737692"/>
          </a:xfrm>
          <a:prstGeom prst="rect">
            <a:avLst/>
          </a:prstGeom>
          <a:gradFill>
            <a:gsLst>
              <a:gs pos="0">
                <a:srgbClr val="D8D8D8"/>
              </a:gs>
              <a:gs pos="99000">
                <a:srgbClr val="BFBFBF"/>
              </a:gs>
              <a:gs pos="100000">
                <a:srgbClr val="BFBFBF"/>
              </a:gs>
            </a:gsLst>
            <a:lin ang="5400000" scaled="0"/>
          </a:gradFill>
          <a:ln>
            <a:noFill/>
          </a:ln>
        </p:spPr>
      </p:sp>
      <p:pic>
        <p:nvPicPr>
          <p:cNvPr id="39" name="Google Shape;39;p18"/>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que 5 (multi images)">
  <p:cSld name="Masque 5 (multi images)">
    <p:spTree>
      <p:nvGrpSpPr>
        <p:cNvPr id="40" name="Shape 40"/>
        <p:cNvGrpSpPr/>
        <p:nvPr/>
      </p:nvGrpSpPr>
      <p:grpSpPr>
        <a:xfrm>
          <a:off x="0" y="0"/>
          <a:ext cx="0" cy="0"/>
          <a:chOff x="0" y="0"/>
          <a:chExt cx="0" cy="0"/>
        </a:xfrm>
      </p:grpSpPr>
      <p:pic>
        <p:nvPicPr>
          <p:cNvPr id="41" name="Google Shape;41;p19"/>
          <p:cNvPicPr preferRelativeResize="0"/>
          <p:nvPr/>
        </p:nvPicPr>
        <p:blipFill rotWithShape="1">
          <a:blip r:embed="rId2">
            <a:alphaModFix/>
          </a:blip>
          <a:srcRect b="0" l="0" r="0" t="0"/>
          <a:stretch/>
        </p:blipFill>
        <p:spPr>
          <a:xfrm>
            <a:off x="1" y="4382198"/>
            <a:ext cx="2705099" cy="2475801"/>
          </a:xfrm>
          <a:prstGeom prst="rect">
            <a:avLst/>
          </a:prstGeom>
          <a:noFill/>
          <a:ln>
            <a:noFill/>
          </a:ln>
        </p:spPr>
      </p:pic>
      <p:sp>
        <p:nvSpPr>
          <p:cNvPr id="42" name="Google Shape;42;p19"/>
          <p:cNvSpPr/>
          <p:nvPr>
            <p:ph idx="2" type="pic"/>
          </p:nvPr>
        </p:nvSpPr>
        <p:spPr>
          <a:xfrm>
            <a:off x="6096000" y="0"/>
            <a:ext cx="1939467" cy="3429000"/>
          </a:xfrm>
          <a:prstGeom prst="rect">
            <a:avLst/>
          </a:prstGeom>
          <a:gradFill>
            <a:gsLst>
              <a:gs pos="0">
                <a:srgbClr val="D8D8D8"/>
              </a:gs>
              <a:gs pos="99000">
                <a:srgbClr val="BFBFBF"/>
              </a:gs>
              <a:gs pos="100000">
                <a:srgbClr val="BFBFBF"/>
              </a:gs>
            </a:gsLst>
            <a:lin ang="5400000" scaled="0"/>
          </a:gradFill>
          <a:ln>
            <a:noFill/>
          </a:ln>
        </p:spPr>
      </p:sp>
      <p:sp>
        <p:nvSpPr>
          <p:cNvPr id="43" name="Google Shape;43;p19"/>
          <p:cNvSpPr/>
          <p:nvPr>
            <p:ph idx="3" type="pic"/>
          </p:nvPr>
        </p:nvSpPr>
        <p:spPr>
          <a:xfrm>
            <a:off x="8135816" y="-1332621"/>
            <a:ext cx="1939467" cy="3429000"/>
          </a:xfrm>
          <a:prstGeom prst="rect">
            <a:avLst/>
          </a:prstGeom>
          <a:gradFill>
            <a:gsLst>
              <a:gs pos="0">
                <a:srgbClr val="D8D8D8"/>
              </a:gs>
              <a:gs pos="99000">
                <a:srgbClr val="BFBFBF"/>
              </a:gs>
              <a:gs pos="100000">
                <a:srgbClr val="BFBFBF"/>
              </a:gs>
            </a:gsLst>
            <a:lin ang="5400000" scaled="0"/>
          </a:gradFill>
          <a:ln>
            <a:noFill/>
          </a:ln>
        </p:spPr>
      </p:sp>
      <p:sp>
        <p:nvSpPr>
          <p:cNvPr id="44" name="Google Shape;44;p19"/>
          <p:cNvSpPr/>
          <p:nvPr>
            <p:ph idx="4" type="pic"/>
          </p:nvPr>
        </p:nvSpPr>
        <p:spPr>
          <a:xfrm>
            <a:off x="10175632" y="0"/>
            <a:ext cx="1939467" cy="3429000"/>
          </a:xfrm>
          <a:prstGeom prst="rect">
            <a:avLst/>
          </a:prstGeom>
          <a:gradFill>
            <a:gsLst>
              <a:gs pos="0">
                <a:srgbClr val="D8D8D8"/>
              </a:gs>
              <a:gs pos="99000">
                <a:srgbClr val="BFBFBF"/>
              </a:gs>
              <a:gs pos="100000">
                <a:srgbClr val="BFBFBF"/>
              </a:gs>
            </a:gsLst>
            <a:lin ang="5400000" scaled="0"/>
          </a:gradFill>
          <a:ln>
            <a:noFill/>
          </a:ln>
        </p:spPr>
      </p:sp>
      <p:sp>
        <p:nvSpPr>
          <p:cNvPr id="45" name="Google Shape;45;p19"/>
          <p:cNvSpPr/>
          <p:nvPr>
            <p:ph idx="5" type="pic"/>
          </p:nvPr>
        </p:nvSpPr>
        <p:spPr>
          <a:xfrm>
            <a:off x="6096000" y="3530991"/>
            <a:ext cx="1939467" cy="3429000"/>
          </a:xfrm>
          <a:prstGeom prst="rect">
            <a:avLst/>
          </a:prstGeom>
          <a:gradFill>
            <a:gsLst>
              <a:gs pos="0">
                <a:srgbClr val="D8D8D8"/>
              </a:gs>
              <a:gs pos="99000">
                <a:srgbClr val="BFBFBF"/>
              </a:gs>
              <a:gs pos="100000">
                <a:srgbClr val="BFBFBF"/>
              </a:gs>
            </a:gsLst>
            <a:lin ang="5400000" scaled="0"/>
          </a:gradFill>
          <a:ln>
            <a:noFill/>
          </a:ln>
        </p:spPr>
      </p:sp>
      <p:sp>
        <p:nvSpPr>
          <p:cNvPr id="46" name="Google Shape;46;p19"/>
          <p:cNvSpPr/>
          <p:nvPr>
            <p:ph idx="6" type="pic"/>
          </p:nvPr>
        </p:nvSpPr>
        <p:spPr>
          <a:xfrm>
            <a:off x="8135816" y="2198370"/>
            <a:ext cx="1939467" cy="3429000"/>
          </a:xfrm>
          <a:prstGeom prst="rect">
            <a:avLst/>
          </a:prstGeom>
          <a:gradFill>
            <a:gsLst>
              <a:gs pos="0">
                <a:srgbClr val="D8D8D8"/>
              </a:gs>
              <a:gs pos="99000">
                <a:srgbClr val="BFBFBF"/>
              </a:gs>
              <a:gs pos="100000">
                <a:srgbClr val="BFBFBF"/>
              </a:gs>
            </a:gsLst>
            <a:lin ang="5400000" scaled="0"/>
          </a:gradFill>
          <a:ln>
            <a:noFill/>
          </a:ln>
        </p:spPr>
      </p:sp>
      <p:sp>
        <p:nvSpPr>
          <p:cNvPr id="47" name="Google Shape;47;p19"/>
          <p:cNvSpPr/>
          <p:nvPr>
            <p:ph idx="7" type="pic"/>
          </p:nvPr>
        </p:nvSpPr>
        <p:spPr>
          <a:xfrm>
            <a:off x="10175632" y="3530991"/>
            <a:ext cx="1939467" cy="3429000"/>
          </a:xfrm>
          <a:prstGeom prst="rect">
            <a:avLst/>
          </a:prstGeom>
          <a:gradFill>
            <a:gsLst>
              <a:gs pos="0">
                <a:srgbClr val="D8D8D8"/>
              </a:gs>
              <a:gs pos="99000">
                <a:srgbClr val="BFBFBF"/>
              </a:gs>
              <a:gs pos="100000">
                <a:srgbClr val="BFBFBF"/>
              </a:gs>
            </a:gsLst>
            <a:lin ang="5400000" scaled="0"/>
          </a:gradFill>
          <a:ln>
            <a:noFill/>
          </a:ln>
        </p:spPr>
      </p:sp>
      <p:sp>
        <p:nvSpPr>
          <p:cNvPr id="48" name="Google Shape;48;p19"/>
          <p:cNvSpPr/>
          <p:nvPr>
            <p:ph idx="8" type="pic"/>
          </p:nvPr>
        </p:nvSpPr>
        <p:spPr>
          <a:xfrm>
            <a:off x="8135816" y="5729361"/>
            <a:ext cx="1939467" cy="3429000"/>
          </a:xfrm>
          <a:prstGeom prst="rect">
            <a:avLst/>
          </a:prstGeom>
          <a:gradFill>
            <a:gsLst>
              <a:gs pos="0">
                <a:srgbClr val="D8D8D8"/>
              </a:gs>
              <a:gs pos="99000">
                <a:srgbClr val="BFBFBF"/>
              </a:gs>
              <a:gs pos="100000">
                <a:srgbClr val="BFBFBF"/>
              </a:gs>
            </a:gsLst>
            <a:lin ang="5400000" scaled="0"/>
          </a:gra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p:cSld name="Footer">
    <p:spTree>
      <p:nvGrpSpPr>
        <p:cNvPr id="49" name="Shape 49"/>
        <p:cNvGrpSpPr/>
        <p:nvPr/>
      </p:nvGrpSpPr>
      <p:grpSpPr>
        <a:xfrm>
          <a:off x="0" y="0"/>
          <a:ext cx="0" cy="0"/>
          <a:chOff x="0" y="0"/>
          <a:chExt cx="0" cy="0"/>
        </a:xfrm>
      </p:grpSpPr>
      <p:pic>
        <p:nvPicPr>
          <p:cNvPr id="50" name="Google Shape;50;p20"/>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51" name="Google Shape;51;p20"/>
          <p:cNvPicPr preferRelativeResize="0"/>
          <p:nvPr/>
        </p:nvPicPr>
        <p:blipFill rotWithShape="1">
          <a:blip r:embed="rId3">
            <a:alphaModFix/>
          </a:blip>
          <a:srcRect b="0" l="0" r="0" t="0"/>
          <a:stretch/>
        </p:blipFill>
        <p:spPr>
          <a:xfrm>
            <a:off x="11068890" y="6504300"/>
            <a:ext cx="847725" cy="1428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1955800" y="1257300"/>
            <a:ext cx="8521700" cy="1028700"/>
          </a:xfrm>
          <a:prstGeom prst="rect">
            <a:avLst/>
          </a:prstGeom>
          <a:noFill/>
          <a:ln>
            <a:noFill/>
          </a:ln>
        </p:spPr>
        <p:txBody>
          <a:bodyPr anchorCtr="0" anchor="t" bIns="0" lIns="0" spcFirstLastPara="1" rIns="0" wrap="square" tIns="192000">
            <a:noAutofit/>
          </a:bodyPr>
          <a:lstStyle>
            <a:lvl1pPr lvl="0" marR="0" rtl="0" algn="l">
              <a:lnSpc>
                <a:spcPct val="80000"/>
              </a:lnSpc>
              <a:spcBef>
                <a:spcPts val="0"/>
              </a:spcBef>
              <a:spcAft>
                <a:spcPts val="0"/>
              </a:spcAft>
              <a:buClr>
                <a:schemeClr val="dk1"/>
              </a:buClr>
              <a:buSzPts val="4400"/>
              <a:buFont typeface="Open Sans"/>
              <a:buNone/>
              <a:defRPr b="1" i="0" sz="4400" u="none" cap="none" strike="noStrik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2"/>
          <p:cNvSpPr txBox="1"/>
          <p:nvPr>
            <p:ph idx="1" type="body"/>
          </p:nvPr>
        </p:nvSpPr>
        <p:spPr>
          <a:xfrm>
            <a:off x="1955800" y="2514600"/>
            <a:ext cx="8521700" cy="3086100"/>
          </a:xfrm>
          <a:prstGeom prst="rect">
            <a:avLst/>
          </a:prstGeom>
          <a:noFill/>
          <a:ln>
            <a:noFill/>
          </a:ln>
        </p:spPr>
        <p:txBody>
          <a:bodyPr anchorCtr="0" anchor="t" bIns="0" lIns="0" spcFirstLastPara="1" rIns="0" wrap="square" tIns="0">
            <a:normAutofit/>
          </a:bodyPr>
          <a:lstStyle>
            <a:lvl1pPr indent="-228600" lvl="0" marL="457200" marR="0" rtl="0" algn="l">
              <a:lnSpc>
                <a:spcPct val="150000"/>
              </a:lnSpc>
              <a:spcBef>
                <a:spcPts val="1000"/>
              </a:spcBef>
              <a:spcAft>
                <a:spcPts val="0"/>
              </a:spcAft>
              <a:buClr>
                <a:schemeClr val="dk1"/>
              </a:buClr>
              <a:buSzPts val="2800"/>
              <a:buFont typeface="Arial"/>
              <a:buNone/>
              <a:defRPr b="0" i="0" sz="2800" u="none" cap="none" strike="noStrike">
                <a:solidFill>
                  <a:schemeClr val="dk1"/>
                </a:solidFill>
                <a:latin typeface="Open Sans"/>
                <a:ea typeface="Open Sans"/>
                <a:cs typeface="Open Sans"/>
                <a:sym typeface="Open Sans"/>
              </a:defRPr>
            </a:lvl1pPr>
            <a:lvl2pPr indent="-228600" lvl="1" marL="914400" marR="0" rtl="0" algn="l">
              <a:lnSpc>
                <a:spcPct val="150000"/>
              </a:lnSpc>
              <a:spcBef>
                <a:spcPts val="499"/>
              </a:spcBef>
              <a:spcAft>
                <a:spcPts val="0"/>
              </a:spcAft>
              <a:buClr>
                <a:schemeClr val="dk1"/>
              </a:buClr>
              <a:buSzPts val="1800"/>
              <a:buFont typeface="Arial"/>
              <a:buNone/>
              <a:defRPr b="0" i="0" sz="1800" u="none" cap="none" strike="noStrike">
                <a:solidFill>
                  <a:schemeClr val="dk1"/>
                </a:solidFill>
                <a:latin typeface="Open Sans"/>
                <a:ea typeface="Open Sans"/>
                <a:cs typeface="Open Sans"/>
                <a:sym typeface="Open Sans"/>
              </a:defRPr>
            </a:lvl2pPr>
            <a:lvl3pPr indent="-228600" lvl="2" marL="1371600" marR="0" rtl="0" algn="l">
              <a:lnSpc>
                <a:spcPct val="150000"/>
              </a:lnSpc>
              <a:spcBef>
                <a:spcPts val="499"/>
              </a:spcBef>
              <a:spcAft>
                <a:spcPts val="0"/>
              </a:spcAft>
              <a:buClr>
                <a:schemeClr val="dk1"/>
              </a:buClr>
              <a:buSzPts val="1200"/>
              <a:buFont typeface="Arial"/>
              <a:buNone/>
              <a:defRPr b="0" i="0" sz="1200" u="none" cap="none" strike="noStrike">
                <a:solidFill>
                  <a:schemeClr val="dk1"/>
                </a:solidFill>
                <a:latin typeface="Open Sans"/>
                <a:ea typeface="Open Sans"/>
                <a:cs typeface="Open Sans"/>
                <a:sym typeface="Open Sans"/>
              </a:defRPr>
            </a:lvl3pPr>
            <a:lvl4pPr indent="-228600" lvl="3" marL="1828800" marR="0" rtl="0" algn="l">
              <a:lnSpc>
                <a:spcPct val="150000"/>
              </a:lnSpc>
              <a:spcBef>
                <a:spcPts val="499"/>
              </a:spcBef>
              <a:spcAft>
                <a:spcPts val="0"/>
              </a:spcAft>
              <a:buClr>
                <a:schemeClr val="dk1"/>
              </a:buClr>
              <a:buSzPts val="1000"/>
              <a:buFont typeface="Arial"/>
              <a:buNone/>
              <a:defRPr b="0" i="0" sz="1000" u="none" cap="none" strike="noStrike">
                <a:solidFill>
                  <a:schemeClr val="dk1"/>
                </a:solidFill>
                <a:latin typeface="Open Sans"/>
                <a:ea typeface="Open Sans"/>
                <a:cs typeface="Open Sans"/>
                <a:sym typeface="Open Sans"/>
              </a:defRPr>
            </a:lvl4pPr>
            <a:lvl5pPr indent="-228600" lvl="4" marL="2286000" marR="0" rtl="0" algn="l">
              <a:lnSpc>
                <a:spcPct val="150000"/>
              </a:lnSpc>
              <a:spcBef>
                <a:spcPts val="499"/>
              </a:spcBef>
              <a:spcAft>
                <a:spcPts val="0"/>
              </a:spcAft>
              <a:buClr>
                <a:schemeClr val="dk1"/>
              </a:buClr>
              <a:buSzPts val="1000"/>
              <a:buFont typeface="Arial"/>
              <a:buNone/>
              <a:defRPr b="0" i="0" sz="10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6pPr>
            <a:lvl7pPr indent="-342900" lvl="6" marL="3200400"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7pPr>
            <a:lvl8pPr indent="-342900" lvl="7" marL="3657600"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8pPr>
            <a:lvl9pPr indent="-342900" lvl="8" marL="4114800"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9pPr>
          </a:lstStyle>
          <a:p/>
        </p:txBody>
      </p:sp>
      <p:pic>
        <p:nvPicPr>
          <p:cNvPr id="8" name="Google Shape;8;p12"/>
          <p:cNvPicPr preferRelativeResize="0"/>
          <p:nvPr/>
        </p:nvPicPr>
        <p:blipFill rotWithShape="1">
          <a:blip r:embed="rId1">
            <a:alphaModFix/>
          </a:blip>
          <a:srcRect b="0" l="0" r="0" t="0"/>
          <a:stretch/>
        </p:blipFill>
        <p:spPr>
          <a:xfrm>
            <a:off x="407989" y="249156"/>
            <a:ext cx="1161239" cy="284250"/>
          </a:xfrm>
          <a:prstGeom prst="rect">
            <a:avLst/>
          </a:prstGeom>
          <a:noFill/>
          <a:ln>
            <a:noFill/>
          </a:ln>
        </p:spPr>
      </p:pic>
      <p:sp>
        <p:nvSpPr>
          <p:cNvPr id="9" name="Google Shape;9;p12"/>
          <p:cNvSpPr txBox="1"/>
          <p:nvPr/>
        </p:nvSpPr>
        <p:spPr>
          <a:xfrm>
            <a:off x="407988" y="6318017"/>
            <a:ext cx="872034" cy="246221"/>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0" i="0" lang="fr-FR" sz="1000" u="none" cap="none" strike="noStrike">
                <a:solidFill>
                  <a:schemeClr val="dk1"/>
                </a:solidFill>
                <a:latin typeface="Open Sans"/>
                <a:ea typeface="Open Sans"/>
                <a:cs typeface="Open Sans"/>
                <a:sym typeface="Open Sans"/>
              </a:rPr>
              <a:t>www.drdata.io</a:t>
            </a:r>
            <a:endParaRPr/>
          </a:p>
        </p:txBody>
      </p:sp>
      <p:sp>
        <p:nvSpPr>
          <p:cNvPr id="10" name="Google Shape;10;p12"/>
          <p:cNvSpPr txBox="1"/>
          <p:nvPr>
            <p:ph idx="12" type="sldNum"/>
          </p:nvPr>
        </p:nvSpPr>
        <p:spPr>
          <a:xfrm>
            <a:off x="11560052" y="6354830"/>
            <a:ext cx="513735" cy="227164"/>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0" sz="1000" u="none">
                <a:solidFill>
                  <a:schemeClr val="dk1"/>
                </a:solidFill>
                <a:latin typeface="Open Sans"/>
                <a:ea typeface="Open Sans"/>
                <a:cs typeface="Open Sans"/>
                <a:sym typeface="Open Sans"/>
              </a:defRPr>
            </a:lvl1pPr>
            <a:lvl2pPr indent="0" lvl="1" marL="0" marR="0" rtl="0" algn="ctr">
              <a:spcBef>
                <a:spcPts val="0"/>
              </a:spcBef>
              <a:buNone/>
              <a:defRPr b="0" sz="1000" u="none">
                <a:solidFill>
                  <a:schemeClr val="dk1"/>
                </a:solidFill>
                <a:latin typeface="Open Sans"/>
                <a:ea typeface="Open Sans"/>
                <a:cs typeface="Open Sans"/>
                <a:sym typeface="Open Sans"/>
              </a:defRPr>
            </a:lvl2pPr>
            <a:lvl3pPr indent="0" lvl="2" marL="0" marR="0" rtl="0" algn="ctr">
              <a:spcBef>
                <a:spcPts val="0"/>
              </a:spcBef>
              <a:buNone/>
              <a:defRPr b="0" sz="1000" u="none">
                <a:solidFill>
                  <a:schemeClr val="dk1"/>
                </a:solidFill>
                <a:latin typeface="Open Sans"/>
                <a:ea typeface="Open Sans"/>
                <a:cs typeface="Open Sans"/>
                <a:sym typeface="Open Sans"/>
              </a:defRPr>
            </a:lvl3pPr>
            <a:lvl4pPr indent="0" lvl="3" marL="0" marR="0" rtl="0" algn="ctr">
              <a:spcBef>
                <a:spcPts val="0"/>
              </a:spcBef>
              <a:buNone/>
              <a:defRPr b="0" sz="1000" u="none">
                <a:solidFill>
                  <a:schemeClr val="dk1"/>
                </a:solidFill>
                <a:latin typeface="Open Sans"/>
                <a:ea typeface="Open Sans"/>
                <a:cs typeface="Open Sans"/>
                <a:sym typeface="Open Sans"/>
              </a:defRPr>
            </a:lvl4pPr>
            <a:lvl5pPr indent="0" lvl="4" marL="0" marR="0" rtl="0" algn="ctr">
              <a:spcBef>
                <a:spcPts val="0"/>
              </a:spcBef>
              <a:buNone/>
              <a:defRPr b="0" sz="1000" u="none">
                <a:solidFill>
                  <a:schemeClr val="dk1"/>
                </a:solidFill>
                <a:latin typeface="Open Sans"/>
                <a:ea typeface="Open Sans"/>
                <a:cs typeface="Open Sans"/>
                <a:sym typeface="Open Sans"/>
              </a:defRPr>
            </a:lvl5pPr>
            <a:lvl6pPr indent="0" lvl="5" marL="0" marR="0" rtl="0" algn="ctr">
              <a:spcBef>
                <a:spcPts val="0"/>
              </a:spcBef>
              <a:buNone/>
              <a:defRPr b="0" sz="1000" u="none">
                <a:solidFill>
                  <a:schemeClr val="dk1"/>
                </a:solidFill>
                <a:latin typeface="Open Sans"/>
                <a:ea typeface="Open Sans"/>
                <a:cs typeface="Open Sans"/>
                <a:sym typeface="Open Sans"/>
              </a:defRPr>
            </a:lvl6pPr>
            <a:lvl7pPr indent="0" lvl="6" marL="0" marR="0" rtl="0" algn="ctr">
              <a:spcBef>
                <a:spcPts val="0"/>
              </a:spcBef>
              <a:buNone/>
              <a:defRPr b="0" sz="1000" u="none">
                <a:solidFill>
                  <a:schemeClr val="dk1"/>
                </a:solidFill>
                <a:latin typeface="Open Sans"/>
                <a:ea typeface="Open Sans"/>
                <a:cs typeface="Open Sans"/>
                <a:sym typeface="Open Sans"/>
              </a:defRPr>
            </a:lvl7pPr>
            <a:lvl8pPr indent="0" lvl="7" marL="0" marR="0" rtl="0" algn="ctr">
              <a:spcBef>
                <a:spcPts val="0"/>
              </a:spcBef>
              <a:buNone/>
              <a:defRPr b="0" sz="1000" u="none">
                <a:solidFill>
                  <a:schemeClr val="dk1"/>
                </a:solidFill>
                <a:latin typeface="Open Sans"/>
                <a:ea typeface="Open Sans"/>
                <a:cs typeface="Open Sans"/>
                <a:sym typeface="Open Sans"/>
              </a:defRPr>
            </a:lvl8pPr>
            <a:lvl9pPr indent="0" lvl="8" marL="0" marR="0" rtl="0" algn="ctr">
              <a:spcBef>
                <a:spcPts val="0"/>
              </a:spcBef>
              <a:buNone/>
              <a:defRPr b="0" sz="1000" u="none">
                <a:solidFill>
                  <a:schemeClr val="dk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guide id="3" orient="horz" pos="288">
          <p15:clr>
            <a:srgbClr val="F26B43"/>
          </p15:clr>
        </p15:guide>
        <p15:guide id="4" orient="horz" pos="4032">
          <p15:clr>
            <a:srgbClr val="F26B43"/>
          </p15:clr>
        </p15:guide>
        <p15:guide id="5" pos="3385">
          <p15:clr>
            <a:srgbClr val="F26B43"/>
          </p15:clr>
        </p15:guide>
        <p15:guide id="6" pos="4272">
          <p15:clr>
            <a:srgbClr val="F26B43"/>
          </p15:clr>
        </p15:guide>
        <p15:guide id="7" pos="1232">
          <p15:clr>
            <a:srgbClr val="F26B43"/>
          </p15:clr>
        </p15:guide>
        <p15:guide id="8" pos="6600">
          <p15:clr>
            <a:srgbClr val="F26B43"/>
          </p15:clr>
        </p15:guide>
        <p15:guide id="9" orient="horz" pos="3528">
          <p15:clr>
            <a:srgbClr val="F26B43"/>
          </p15:clr>
        </p15:guide>
        <p15:guide id="10" orient="horz" pos="731">
          <p15:clr>
            <a:srgbClr val="F26B43"/>
          </p15:clr>
        </p15:guide>
        <p15:guide id="11" pos="25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33.png"/><Relationship Id="rId6" Type="http://schemas.openxmlformats.org/officeDocument/2006/relationships/image" Target="../media/image35.png"/><Relationship Id="rId7"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9.png"/><Relationship Id="rId9" Type="http://schemas.openxmlformats.org/officeDocument/2006/relationships/image" Target="../media/image34.png"/><Relationship Id="rId5" Type="http://schemas.openxmlformats.org/officeDocument/2006/relationships/image" Target="../media/image38.png"/><Relationship Id="rId6" Type="http://schemas.openxmlformats.org/officeDocument/2006/relationships/image" Target="../media/image31.png"/><Relationship Id="rId7" Type="http://schemas.openxmlformats.org/officeDocument/2006/relationships/image" Target="../media/image30.png"/><Relationship Id="rId8"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46.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1.jpg"/><Relationship Id="rId4" Type="http://schemas.openxmlformats.org/officeDocument/2006/relationships/image" Target="../media/image39.png"/><Relationship Id="rId5" Type="http://schemas.openxmlformats.org/officeDocument/2006/relationships/image" Target="../media/image48.jpg"/><Relationship Id="rId6" Type="http://schemas.openxmlformats.org/officeDocument/2006/relationships/hyperlink" Target="https://www.cnil.fr/fr/le-mooc-de-la-cnil-est-de-retour-dans-une-nouvelle-version-enrichie" TargetMode="External"/><Relationship Id="rId7" Type="http://schemas.openxmlformats.org/officeDocument/2006/relationships/hyperlink" Target="https://secnumacademie.gouv.fr/"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hyperlink" Target="https://www.cnil.fr/sites/default/files/atoms/files/guide-cnom-cnil.pdf" TargetMode="External"/><Relationship Id="rId4" Type="http://schemas.openxmlformats.org/officeDocument/2006/relationships/hyperlink" Target="https://www.cnil.fr/fr/dossier-pharmaceutique-quels-droits-pour-les-personnes" TargetMode="External"/><Relationship Id="rId5" Type="http://schemas.openxmlformats.org/officeDocument/2006/relationships/hyperlink" Target="https://creativecommons.org/licenses/by-nc-sa/4.0/deed.fr" TargetMode="External"/><Relationship Id="rId6" Type="http://schemas.openxmlformats.org/officeDocument/2006/relationships/hyperlink" Target="https://www.apicrypt.org/annuaire" TargetMode="External"/><Relationship Id="rId7" Type="http://schemas.openxmlformats.org/officeDocument/2006/relationships/hyperlink" Target="https://www.sante-sur-le-net.com/objets-sante-connectes-piratag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youtube.com/watch?v=79uD8mX7oeM" TargetMode="External"/><Relationship Id="rId4" Type="http://schemas.openxmlformats.org/officeDocument/2006/relationships/hyperlink" Target="https://www.youtube.com/watch?v=F7pYHN9iC9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
          <p:cNvSpPr txBox="1"/>
          <p:nvPr>
            <p:ph idx="12" type="sldNum"/>
          </p:nvPr>
        </p:nvSpPr>
        <p:spPr>
          <a:xfrm>
            <a:off x="11560052" y="6354830"/>
            <a:ext cx="513735" cy="227164"/>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FR"/>
              <a:t>‹#›</a:t>
            </a:fld>
            <a:endParaRPr/>
          </a:p>
        </p:txBody>
      </p:sp>
      <p:sp>
        <p:nvSpPr>
          <p:cNvPr id="57" name="Google Shape;57;p1"/>
          <p:cNvSpPr txBox="1"/>
          <p:nvPr>
            <p:ph type="title"/>
          </p:nvPr>
        </p:nvSpPr>
        <p:spPr>
          <a:xfrm>
            <a:off x="1096384" y="2623479"/>
            <a:ext cx="6505687" cy="1325563"/>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223660"/>
              </a:buClr>
              <a:buSzPts val="3600"/>
              <a:buFont typeface="Rubik"/>
              <a:buNone/>
            </a:pPr>
            <a:r>
              <a:rPr lang="fr-FR"/>
              <a:t>La protection des données personnelles</a:t>
            </a:r>
            <a:endParaRPr/>
          </a:p>
        </p:txBody>
      </p:sp>
      <p:sp>
        <p:nvSpPr>
          <p:cNvPr id="58" name="Google Shape;58;p1"/>
          <p:cNvSpPr txBox="1"/>
          <p:nvPr/>
        </p:nvSpPr>
        <p:spPr>
          <a:xfrm>
            <a:off x="2670825" y="4648450"/>
            <a:ext cx="540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Open Sans"/>
                <a:ea typeface="Open Sans"/>
                <a:cs typeface="Open Sans"/>
                <a:sym typeface="Open Sans"/>
              </a:rPr>
              <a:t>Ecole 3iL - 2023</a:t>
            </a:r>
            <a:endParaRPr>
              <a:latin typeface="Open Sans"/>
              <a:ea typeface="Open Sans"/>
              <a:cs typeface="Open Sans"/>
              <a:sym typeface="Open Sans"/>
            </a:endParaRPr>
          </a:p>
        </p:txBody>
      </p:sp>
      <p:sp>
        <p:nvSpPr>
          <p:cNvPr id="59" name="Google Shape;59;p1"/>
          <p:cNvSpPr txBox="1"/>
          <p:nvPr/>
        </p:nvSpPr>
        <p:spPr>
          <a:xfrm>
            <a:off x="1570500" y="6400800"/>
            <a:ext cx="521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solidFill>
                  <a:schemeClr val="accent1"/>
                </a:solidFill>
                <a:latin typeface="Open Sans"/>
                <a:ea typeface="Open Sans"/>
                <a:cs typeface="Open Sans"/>
                <a:sym typeface="Open Sans"/>
              </a:rPr>
              <a:t>Diffusion interne</a:t>
            </a:r>
            <a:endParaRPr>
              <a:solidFill>
                <a:schemeClr val="accent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1c26921bacc_0_265"/>
          <p:cNvSpPr txBox="1"/>
          <p:nvPr>
            <p:ph type="title"/>
          </p:nvPr>
        </p:nvSpPr>
        <p:spPr>
          <a:xfrm>
            <a:off x="1725302" y="517870"/>
            <a:ext cx="8741400" cy="642600"/>
          </a:xfrm>
          <a:prstGeom prst="rect">
            <a:avLst/>
          </a:prstGeom>
          <a:noFill/>
          <a:ln>
            <a:noFill/>
          </a:ln>
        </p:spPr>
        <p:txBody>
          <a:bodyPr anchorCtr="0" anchor="t" bIns="0" lIns="0" spcFirstLastPara="1" rIns="0" wrap="square" tIns="192000">
            <a:noAutofit/>
          </a:bodyPr>
          <a:lstStyle/>
          <a:p>
            <a:pPr indent="0" lvl="0" marL="0" rtl="0" algn="ctr">
              <a:lnSpc>
                <a:spcPct val="80000"/>
              </a:lnSpc>
              <a:spcBef>
                <a:spcPts val="0"/>
              </a:spcBef>
              <a:spcAft>
                <a:spcPts val="0"/>
              </a:spcAft>
              <a:buClr>
                <a:schemeClr val="dk1"/>
              </a:buClr>
              <a:buSzPts val="2400"/>
              <a:buFont typeface="Open Sans"/>
              <a:buNone/>
            </a:pPr>
            <a:r>
              <a:rPr lang="fr-FR"/>
              <a:t>Le RGPD : application en résumé</a:t>
            </a:r>
            <a:endParaRPr/>
          </a:p>
        </p:txBody>
      </p:sp>
      <p:sp>
        <p:nvSpPr>
          <p:cNvPr id="133" name="Google Shape;133;g1c26921bacc_0_265"/>
          <p:cNvSpPr txBox="1"/>
          <p:nvPr>
            <p:ph idx="12" type="sldNum"/>
          </p:nvPr>
        </p:nvSpPr>
        <p:spPr>
          <a:xfrm>
            <a:off x="11560052" y="6354830"/>
            <a:ext cx="513600" cy="22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fr-FR"/>
              <a:t>‹#›</a:t>
            </a:fld>
            <a:endParaRPr/>
          </a:p>
        </p:txBody>
      </p:sp>
      <p:pic>
        <p:nvPicPr>
          <p:cNvPr id="134" name="Google Shape;134;g1c26921bacc_0_265"/>
          <p:cNvPicPr preferRelativeResize="0"/>
          <p:nvPr/>
        </p:nvPicPr>
        <p:blipFill rotWithShape="1">
          <a:blip r:embed="rId3">
            <a:alphaModFix/>
          </a:blip>
          <a:srcRect b="12592" l="6134" r="6735" t="10673"/>
          <a:stretch/>
        </p:blipFill>
        <p:spPr>
          <a:xfrm>
            <a:off x="1479900" y="1351376"/>
            <a:ext cx="8986800" cy="52434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1c26921bacc_0_372"/>
          <p:cNvSpPr txBox="1"/>
          <p:nvPr>
            <p:ph type="title"/>
          </p:nvPr>
        </p:nvSpPr>
        <p:spPr>
          <a:xfrm>
            <a:off x="1725227" y="990970"/>
            <a:ext cx="8741400" cy="642600"/>
          </a:xfrm>
          <a:prstGeom prst="rect">
            <a:avLst/>
          </a:prstGeom>
          <a:noFill/>
          <a:ln>
            <a:noFill/>
          </a:ln>
        </p:spPr>
        <p:txBody>
          <a:bodyPr anchorCtr="0" anchor="t" bIns="0" lIns="0" spcFirstLastPara="1" rIns="0" wrap="square" tIns="192000">
            <a:noAutofit/>
          </a:bodyPr>
          <a:lstStyle/>
          <a:p>
            <a:pPr indent="0" lvl="0" marL="0" rtl="0" algn="ctr">
              <a:lnSpc>
                <a:spcPct val="80000"/>
              </a:lnSpc>
              <a:spcBef>
                <a:spcPts val="0"/>
              </a:spcBef>
              <a:spcAft>
                <a:spcPts val="0"/>
              </a:spcAft>
              <a:buClr>
                <a:schemeClr val="dk1"/>
              </a:buClr>
              <a:buSzPts val="2400"/>
              <a:buFont typeface="Open Sans"/>
              <a:buNone/>
            </a:pPr>
            <a:r>
              <a:rPr lang="fr-FR"/>
              <a:t>Ce qui est hors du </a:t>
            </a:r>
            <a:r>
              <a:rPr lang="fr-FR"/>
              <a:t>champ</a:t>
            </a:r>
            <a:r>
              <a:rPr lang="fr-FR"/>
              <a:t> d’application du RGPD</a:t>
            </a:r>
            <a:endParaRPr/>
          </a:p>
        </p:txBody>
      </p:sp>
      <p:sp>
        <p:nvSpPr>
          <p:cNvPr id="140" name="Google Shape;140;g1c26921bacc_0_372"/>
          <p:cNvSpPr txBox="1"/>
          <p:nvPr>
            <p:ph idx="12" type="sldNum"/>
          </p:nvPr>
        </p:nvSpPr>
        <p:spPr>
          <a:xfrm>
            <a:off x="11560052" y="6354830"/>
            <a:ext cx="513600" cy="22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FR"/>
              <a:t>‹#›</a:t>
            </a:fld>
            <a:endParaRPr/>
          </a:p>
        </p:txBody>
      </p:sp>
      <p:sp>
        <p:nvSpPr>
          <p:cNvPr id="141" name="Google Shape;141;g1c26921bacc_0_372"/>
          <p:cNvSpPr txBox="1"/>
          <p:nvPr/>
        </p:nvSpPr>
        <p:spPr>
          <a:xfrm>
            <a:off x="1202900" y="2283450"/>
            <a:ext cx="7013400" cy="35940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Clr>
                <a:schemeClr val="dk1"/>
              </a:buClr>
              <a:buSzPts val="1100"/>
              <a:buFont typeface="Arial"/>
              <a:buNone/>
            </a:pPr>
            <a:r>
              <a:rPr lang="fr-FR" sz="1500">
                <a:solidFill>
                  <a:schemeClr val="dk1"/>
                </a:solidFill>
                <a:latin typeface="Open Sans"/>
                <a:ea typeface="Open Sans"/>
                <a:cs typeface="Open Sans"/>
                <a:sym typeface="Open Sans"/>
              </a:rPr>
              <a:t>a) dans le cadre d'une activité qui ne relève pas du champ d'application du droit de l'Union;</a:t>
            </a:r>
            <a:endParaRPr sz="1500">
              <a:solidFill>
                <a:schemeClr val="dk1"/>
              </a:solidFill>
              <a:latin typeface="Open Sans"/>
              <a:ea typeface="Open Sans"/>
              <a:cs typeface="Open Sans"/>
              <a:sym typeface="Open Sans"/>
            </a:endParaRPr>
          </a:p>
          <a:p>
            <a:pPr indent="0" lvl="0" marL="0" rtl="0" algn="l">
              <a:lnSpc>
                <a:spcPct val="125000"/>
              </a:lnSpc>
              <a:spcBef>
                <a:spcPts val="800"/>
              </a:spcBef>
              <a:spcAft>
                <a:spcPts val="0"/>
              </a:spcAft>
              <a:buClr>
                <a:schemeClr val="dk1"/>
              </a:buClr>
              <a:buSzPts val="1100"/>
              <a:buFont typeface="Arial"/>
              <a:buNone/>
            </a:pPr>
            <a:r>
              <a:rPr lang="fr-FR" sz="1500">
                <a:solidFill>
                  <a:schemeClr val="dk1"/>
                </a:solidFill>
                <a:latin typeface="Open Sans"/>
                <a:ea typeface="Open Sans"/>
                <a:cs typeface="Open Sans"/>
                <a:sym typeface="Open Sans"/>
              </a:rPr>
              <a:t>b) par les États membres dans le cadre d'activités qui relèvent du champ d'application du chapitre 2 du titre V du traité sur l'Union européenne;</a:t>
            </a:r>
            <a:endParaRPr sz="1500">
              <a:solidFill>
                <a:schemeClr val="dk1"/>
              </a:solidFill>
              <a:latin typeface="Open Sans"/>
              <a:ea typeface="Open Sans"/>
              <a:cs typeface="Open Sans"/>
              <a:sym typeface="Open Sans"/>
            </a:endParaRPr>
          </a:p>
          <a:p>
            <a:pPr indent="0" lvl="0" marL="0" rtl="0" algn="l">
              <a:lnSpc>
                <a:spcPct val="125000"/>
              </a:lnSpc>
              <a:spcBef>
                <a:spcPts val="800"/>
              </a:spcBef>
              <a:spcAft>
                <a:spcPts val="0"/>
              </a:spcAft>
              <a:buClr>
                <a:schemeClr val="dk1"/>
              </a:buClr>
              <a:buSzPts val="1100"/>
              <a:buFont typeface="Arial"/>
              <a:buNone/>
            </a:pPr>
            <a:r>
              <a:rPr lang="fr-FR" sz="1500">
                <a:solidFill>
                  <a:schemeClr val="dk1"/>
                </a:solidFill>
                <a:latin typeface="Open Sans"/>
                <a:ea typeface="Open Sans"/>
                <a:cs typeface="Open Sans"/>
                <a:sym typeface="Open Sans"/>
              </a:rPr>
              <a:t>c) par une personne physique dans le cadre d'une activité strictement personnelle ou domestique;</a:t>
            </a:r>
            <a:endParaRPr sz="1500">
              <a:solidFill>
                <a:schemeClr val="dk1"/>
              </a:solidFill>
              <a:latin typeface="Open Sans"/>
              <a:ea typeface="Open Sans"/>
              <a:cs typeface="Open Sans"/>
              <a:sym typeface="Open Sans"/>
            </a:endParaRPr>
          </a:p>
          <a:p>
            <a:pPr indent="0" lvl="0" marL="0" rtl="0" algn="l">
              <a:lnSpc>
                <a:spcPct val="125000"/>
              </a:lnSpc>
              <a:spcBef>
                <a:spcPts val="800"/>
              </a:spcBef>
              <a:spcAft>
                <a:spcPts val="0"/>
              </a:spcAft>
              <a:buClr>
                <a:schemeClr val="dk1"/>
              </a:buClr>
              <a:buSzPts val="1100"/>
              <a:buFont typeface="Arial"/>
              <a:buNone/>
            </a:pPr>
            <a:r>
              <a:rPr lang="fr-FR" sz="1500">
                <a:solidFill>
                  <a:schemeClr val="dk1"/>
                </a:solidFill>
                <a:latin typeface="Open Sans"/>
                <a:ea typeface="Open Sans"/>
                <a:cs typeface="Open Sans"/>
                <a:sym typeface="Open Sans"/>
              </a:rPr>
              <a:t>d) par les autorités compétentes à des fins de prévention et de détection des infractions pénales, d'enquêtes et de poursuites en la matière ou d'exécution de sanctions pénales, y compris la protection contre des menaces pour la sécurité publique et la prévention de telles menaces.</a:t>
            </a:r>
            <a:endParaRPr sz="15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c26921bacc_0_318"/>
          <p:cNvSpPr txBox="1"/>
          <p:nvPr>
            <p:ph type="title"/>
          </p:nvPr>
        </p:nvSpPr>
        <p:spPr>
          <a:xfrm>
            <a:off x="1725302" y="517870"/>
            <a:ext cx="8741400" cy="642600"/>
          </a:xfrm>
          <a:prstGeom prst="rect">
            <a:avLst/>
          </a:prstGeom>
          <a:noFill/>
          <a:ln>
            <a:noFill/>
          </a:ln>
        </p:spPr>
        <p:txBody>
          <a:bodyPr anchorCtr="0" anchor="t" bIns="0" lIns="0" spcFirstLastPara="1" rIns="0" wrap="square" tIns="192000">
            <a:noAutofit/>
          </a:bodyPr>
          <a:lstStyle/>
          <a:p>
            <a:pPr indent="0" lvl="0" marL="0" rtl="0" algn="ctr">
              <a:lnSpc>
                <a:spcPct val="80000"/>
              </a:lnSpc>
              <a:spcBef>
                <a:spcPts val="0"/>
              </a:spcBef>
              <a:spcAft>
                <a:spcPts val="0"/>
              </a:spcAft>
              <a:buClr>
                <a:schemeClr val="dk1"/>
              </a:buClr>
              <a:buSzPts val="2400"/>
              <a:buFont typeface="Open Sans"/>
              <a:buNone/>
            </a:pPr>
            <a:r>
              <a:rPr lang="fr-FR"/>
              <a:t>Le RGPD : les risques</a:t>
            </a:r>
            <a:endParaRPr/>
          </a:p>
        </p:txBody>
      </p:sp>
      <p:sp>
        <p:nvSpPr>
          <p:cNvPr id="147" name="Google Shape;147;g1c26921bacc_0_318"/>
          <p:cNvSpPr txBox="1"/>
          <p:nvPr>
            <p:ph idx="12" type="sldNum"/>
          </p:nvPr>
        </p:nvSpPr>
        <p:spPr>
          <a:xfrm>
            <a:off x="11560052" y="6354830"/>
            <a:ext cx="513600" cy="22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fr-FR"/>
              <a:t>‹#›</a:t>
            </a:fld>
            <a:endParaRPr/>
          </a:p>
        </p:txBody>
      </p:sp>
      <p:pic>
        <p:nvPicPr>
          <p:cNvPr id="148" name="Google Shape;148;g1c26921bacc_0_318"/>
          <p:cNvPicPr preferRelativeResize="0"/>
          <p:nvPr/>
        </p:nvPicPr>
        <p:blipFill rotWithShape="1">
          <a:blip r:embed="rId3">
            <a:alphaModFix/>
          </a:blip>
          <a:srcRect b="0" l="0" r="0" t="0"/>
          <a:stretch/>
        </p:blipFill>
        <p:spPr>
          <a:xfrm>
            <a:off x="912775" y="1260475"/>
            <a:ext cx="7170900" cy="4970700"/>
          </a:xfrm>
          <a:prstGeom prst="rect">
            <a:avLst/>
          </a:prstGeom>
          <a:noFill/>
          <a:ln>
            <a:noFill/>
          </a:ln>
        </p:spPr>
      </p:pic>
      <p:sp>
        <p:nvSpPr>
          <p:cNvPr id="149" name="Google Shape;149;g1c26921bacc_0_318"/>
          <p:cNvSpPr txBox="1"/>
          <p:nvPr/>
        </p:nvSpPr>
        <p:spPr>
          <a:xfrm>
            <a:off x="8083675" y="4370175"/>
            <a:ext cx="2587200" cy="87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fr-FR" sz="1700" u="none">
                <a:solidFill>
                  <a:srgbClr val="000000"/>
                </a:solidFill>
                <a:latin typeface="Rubik"/>
                <a:ea typeface="Rubik"/>
                <a:cs typeface="Rubik"/>
                <a:sym typeface="Rubik"/>
              </a:rPr>
              <a:t>Secteur public: </a:t>
            </a:r>
            <a:r>
              <a:rPr i="0" lang="fr-FR" sz="1700" u="none">
                <a:solidFill>
                  <a:srgbClr val="000000"/>
                </a:solidFill>
                <a:latin typeface="Rubik"/>
                <a:ea typeface="Rubik"/>
                <a:cs typeface="Rubik"/>
                <a:sym typeface="Rubik"/>
              </a:rPr>
              <a:t>litige agent/employeur: Tribunal administratif</a:t>
            </a:r>
            <a:endParaRPr sz="1100">
              <a:latin typeface="Rubik"/>
              <a:ea typeface="Rubik"/>
              <a:cs typeface="Rubik"/>
              <a:sym typeface="Rubik"/>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g1c26921bacc_0_380"/>
          <p:cNvPicPr preferRelativeResize="0"/>
          <p:nvPr/>
        </p:nvPicPr>
        <p:blipFill rotWithShape="1">
          <a:blip r:embed="rId3">
            <a:alphaModFix/>
          </a:blip>
          <a:srcRect b="0" l="0" r="0" t="0"/>
          <a:stretch/>
        </p:blipFill>
        <p:spPr>
          <a:xfrm>
            <a:off x="533400" y="647700"/>
            <a:ext cx="11125200" cy="5562600"/>
          </a:xfrm>
          <a:prstGeom prst="rect">
            <a:avLst/>
          </a:prstGeom>
          <a:noFill/>
          <a:ln>
            <a:noFill/>
          </a:ln>
        </p:spPr>
      </p:pic>
      <p:sp>
        <p:nvSpPr>
          <p:cNvPr id="155" name="Google Shape;155;g1c26921bacc_0_380"/>
          <p:cNvSpPr txBox="1"/>
          <p:nvPr>
            <p:ph idx="12" type="sldNum"/>
          </p:nvPr>
        </p:nvSpPr>
        <p:spPr>
          <a:xfrm>
            <a:off x="11560052" y="6354830"/>
            <a:ext cx="513600" cy="22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fr-FR"/>
              <a:t>‹#›</a:t>
            </a:fld>
            <a:endParaRPr/>
          </a:p>
        </p:txBody>
      </p:sp>
      <p:sp>
        <p:nvSpPr>
          <p:cNvPr id="156" name="Google Shape;156;g1c26921bacc_0_380"/>
          <p:cNvSpPr txBox="1"/>
          <p:nvPr/>
        </p:nvSpPr>
        <p:spPr>
          <a:xfrm>
            <a:off x="618130" y="3082000"/>
            <a:ext cx="8052300" cy="10158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fr-FR" sz="6000">
                <a:solidFill>
                  <a:srgbClr val="223660"/>
                </a:solidFill>
                <a:latin typeface="Rubik"/>
                <a:ea typeface="Rubik"/>
                <a:cs typeface="Rubik"/>
                <a:sym typeface="Rubik"/>
              </a:rPr>
              <a:t>Notions</a:t>
            </a:r>
            <a:r>
              <a:rPr lang="fr-FR" sz="6000">
                <a:solidFill>
                  <a:srgbClr val="223660"/>
                </a:solidFill>
                <a:latin typeface="Rubik"/>
                <a:ea typeface="Rubik"/>
                <a:cs typeface="Rubik"/>
                <a:sym typeface="Rubik"/>
              </a:rPr>
              <a:t> essentielles</a:t>
            </a:r>
            <a:endParaRPr sz="6000">
              <a:solidFill>
                <a:srgbClr val="223660"/>
              </a:solidFill>
              <a:latin typeface="Rubik"/>
              <a:ea typeface="Rubik"/>
              <a:cs typeface="Rubik"/>
              <a:sym typeface="Rubik"/>
            </a:endParaRPr>
          </a:p>
        </p:txBody>
      </p:sp>
      <p:sp>
        <p:nvSpPr>
          <p:cNvPr id="157" name="Google Shape;157;g1c26921bacc_0_380"/>
          <p:cNvSpPr txBox="1"/>
          <p:nvPr/>
        </p:nvSpPr>
        <p:spPr>
          <a:xfrm>
            <a:off x="618151" y="2737425"/>
            <a:ext cx="3902100" cy="4002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fr-FR" sz="2000">
                <a:solidFill>
                  <a:srgbClr val="5BD4FF"/>
                </a:solidFill>
                <a:latin typeface="Rubik"/>
                <a:ea typeface="Rubik"/>
                <a:cs typeface="Rubik"/>
                <a:sym typeface="Rubik"/>
              </a:rPr>
              <a:t>Article 4 RGPD &amp; article 2 LIL</a:t>
            </a:r>
            <a:endParaRPr sz="2000">
              <a:solidFill>
                <a:srgbClr val="5BD4FF"/>
              </a:solidFill>
              <a:latin typeface="Rubik"/>
              <a:ea typeface="Rubik"/>
              <a:cs typeface="Rubik"/>
              <a:sym typeface="Rubik"/>
            </a:endParaRPr>
          </a:p>
        </p:txBody>
      </p:sp>
      <p:sp>
        <p:nvSpPr>
          <p:cNvPr id="158" name="Google Shape;158;g1c26921bacc_0_380"/>
          <p:cNvSpPr txBox="1"/>
          <p:nvPr/>
        </p:nvSpPr>
        <p:spPr>
          <a:xfrm>
            <a:off x="3020825" y="2760050"/>
            <a:ext cx="921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1c26921bacc_0_489"/>
          <p:cNvSpPr txBox="1"/>
          <p:nvPr>
            <p:ph type="title"/>
          </p:nvPr>
        </p:nvSpPr>
        <p:spPr>
          <a:xfrm>
            <a:off x="1725302" y="517870"/>
            <a:ext cx="8741400" cy="642600"/>
          </a:xfrm>
          <a:prstGeom prst="rect">
            <a:avLst/>
          </a:prstGeom>
          <a:noFill/>
          <a:ln>
            <a:noFill/>
          </a:ln>
        </p:spPr>
        <p:txBody>
          <a:bodyPr anchorCtr="0" anchor="t" bIns="0" lIns="0" spcFirstLastPara="1" rIns="0" wrap="square" tIns="192000">
            <a:noAutofit/>
          </a:bodyPr>
          <a:lstStyle/>
          <a:p>
            <a:pPr indent="0" lvl="0" marL="0" rtl="0" algn="ctr">
              <a:lnSpc>
                <a:spcPct val="80000"/>
              </a:lnSpc>
              <a:spcBef>
                <a:spcPts val="0"/>
              </a:spcBef>
              <a:spcAft>
                <a:spcPts val="0"/>
              </a:spcAft>
              <a:buClr>
                <a:schemeClr val="dk1"/>
              </a:buClr>
              <a:buSzPts val="2400"/>
              <a:buFont typeface="Open Sans"/>
              <a:buNone/>
            </a:pPr>
            <a:r>
              <a:rPr lang="fr-FR"/>
              <a:t>Le RGPD : les notions essentielles</a:t>
            </a:r>
            <a:endParaRPr/>
          </a:p>
        </p:txBody>
      </p:sp>
      <p:sp>
        <p:nvSpPr>
          <p:cNvPr id="164" name="Google Shape;164;g1c26921bacc_0_489"/>
          <p:cNvSpPr txBox="1"/>
          <p:nvPr>
            <p:ph idx="12" type="sldNum"/>
          </p:nvPr>
        </p:nvSpPr>
        <p:spPr>
          <a:xfrm>
            <a:off x="11560052" y="6354830"/>
            <a:ext cx="513600" cy="22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fr-FR"/>
              <a:t>‹#›</a:t>
            </a:fld>
            <a:endParaRPr/>
          </a:p>
        </p:txBody>
      </p:sp>
      <p:sp>
        <p:nvSpPr>
          <p:cNvPr id="165" name="Google Shape;165;g1c26921bacc_0_489"/>
          <p:cNvSpPr txBox="1"/>
          <p:nvPr/>
        </p:nvSpPr>
        <p:spPr>
          <a:xfrm>
            <a:off x="522287" y="1525587"/>
            <a:ext cx="9623400" cy="4991100"/>
          </a:xfrm>
          <a:prstGeom prst="rect">
            <a:avLst/>
          </a:prstGeom>
          <a:noFill/>
          <a:ln>
            <a:noFill/>
          </a:ln>
        </p:spPr>
        <p:txBody>
          <a:bodyPr anchorCtr="0" anchor="t" bIns="49775" lIns="99550" spcFirstLastPara="1" rIns="99550" wrap="square" tIns="49775">
            <a:noAutofit/>
          </a:bodyPr>
          <a:lstStyle/>
          <a:p>
            <a:pPr indent="0" lvl="0" marL="0" rtl="0" algn="l">
              <a:spcBef>
                <a:spcPts val="0"/>
              </a:spcBef>
              <a:spcAft>
                <a:spcPts val="0"/>
              </a:spcAft>
              <a:buNone/>
            </a:pPr>
            <a:r>
              <a:rPr lang="fr-FR" sz="3500">
                <a:solidFill>
                  <a:srgbClr val="000000"/>
                </a:solidFill>
                <a:latin typeface="Rubik"/>
                <a:ea typeface="Rubik"/>
                <a:cs typeface="Rubik"/>
                <a:sym typeface="Rubik"/>
              </a:rPr>
              <a:t>Traitement</a:t>
            </a:r>
            <a:endParaRPr sz="3500">
              <a:solidFill>
                <a:srgbClr val="000000"/>
              </a:solidFill>
              <a:latin typeface="Rubik"/>
              <a:ea typeface="Rubik"/>
              <a:cs typeface="Rubik"/>
              <a:sym typeface="Rubik"/>
            </a:endParaRPr>
          </a:p>
          <a:p>
            <a:pPr indent="0" lvl="0" marL="0" rtl="0" algn="l">
              <a:spcBef>
                <a:spcPts val="480"/>
              </a:spcBef>
              <a:spcAft>
                <a:spcPts val="0"/>
              </a:spcAft>
              <a:buNone/>
            </a:pPr>
            <a:r>
              <a:rPr lang="fr-FR" sz="2400">
                <a:solidFill>
                  <a:srgbClr val="000000"/>
                </a:solidFill>
                <a:latin typeface="Rubik"/>
                <a:ea typeface="Rubik"/>
                <a:cs typeface="Rubik"/>
                <a:sym typeface="Rubik"/>
              </a:rPr>
              <a:t>Constitue un traitement de données :</a:t>
            </a:r>
            <a:endParaRPr sz="3500">
              <a:solidFill>
                <a:srgbClr val="000000"/>
              </a:solidFill>
              <a:latin typeface="Rubik"/>
              <a:ea typeface="Rubik"/>
              <a:cs typeface="Rubik"/>
              <a:sym typeface="Rubik"/>
            </a:endParaRPr>
          </a:p>
          <a:p>
            <a:pPr indent="-152400" lvl="0" marL="0" rtl="0" algn="l">
              <a:spcBef>
                <a:spcPts val="480"/>
              </a:spcBef>
              <a:spcAft>
                <a:spcPts val="0"/>
              </a:spcAft>
              <a:buClr>
                <a:srgbClr val="000000"/>
              </a:buClr>
              <a:buSzPts val="2400"/>
              <a:buFont typeface="Rubik"/>
              <a:buChar char="•"/>
            </a:pPr>
            <a:r>
              <a:rPr lang="fr-FR" sz="2400">
                <a:solidFill>
                  <a:srgbClr val="000000"/>
                </a:solidFill>
                <a:latin typeface="Rubik"/>
                <a:ea typeface="Rubik"/>
                <a:cs typeface="Rubik"/>
                <a:sym typeface="Rubik"/>
              </a:rPr>
              <a:t>Toute opération ou ensemble d’opérations</a:t>
            </a:r>
            <a:endParaRPr sz="3500">
              <a:solidFill>
                <a:srgbClr val="000000"/>
              </a:solidFill>
              <a:latin typeface="Rubik"/>
              <a:ea typeface="Rubik"/>
              <a:cs typeface="Rubik"/>
              <a:sym typeface="Rubik"/>
            </a:endParaRPr>
          </a:p>
          <a:p>
            <a:pPr indent="-152400" lvl="0" marL="0" rtl="0" algn="l">
              <a:spcBef>
                <a:spcPts val="480"/>
              </a:spcBef>
              <a:spcAft>
                <a:spcPts val="0"/>
              </a:spcAft>
              <a:buClr>
                <a:srgbClr val="000000"/>
              </a:buClr>
              <a:buSzPts val="2400"/>
              <a:buFont typeface="Rubik"/>
              <a:buChar char="•"/>
            </a:pPr>
            <a:r>
              <a:rPr lang="fr-FR" sz="2400">
                <a:solidFill>
                  <a:srgbClr val="000000"/>
                </a:solidFill>
                <a:latin typeface="Rubik"/>
                <a:ea typeface="Rubik"/>
                <a:cs typeface="Rubik"/>
                <a:sym typeface="Rubik"/>
              </a:rPr>
              <a:t>Portant sur des données à caractère personnel</a:t>
            </a:r>
            <a:endParaRPr sz="3500">
              <a:solidFill>
                <a:srgbClr val="000000"/>
              </a:solidFill>
              <a:latin typeface="Rubik"/>
              <a:ea typeface="Rubik"/>
              <a:cs typeface="Rubik"/>
              <a:sym typeface="Rubik"/>
            </a:endParaRPr>
          </a:p>
          <a:p>
            <a:pPr indent="-152400" lvl="0" marL="0" rtl="0" algn="l">
              <a:spcBef>
                <a:spcPts val="480"/>
              </a:spcBef>
              <a:spcAft>
                <a:spcPts val="0"/>
              </a:spcAft>
              <a:buClr>
                <a:srgbClr val="000000"/>
              </a:buClr>
              <a:buSzPts val="2400"/>
              <a:buFont typeface="Rubik"/>
              <a:buChar char="•"/>
            </a:pPr>
            <a:r>
              <a:rPr lang="fr-FR" sz="2400">
                <a:solidFill>
                  <a:srgbClr val="000000"/>
                </a:solidFill>
                <a:latin typeface="Rubik"/>
                <a:ea typeface="Rubik"/>
                <a:cs typeface="Rubik"/>
                <a:sym typeface="Rubik"/>
              </a:rPr>
              <a:t>Et ce quel que soit le procédé utilisé : il peut s’agir d’un fichier informatisé ou non.</a:t>
            </a:r>
            <a:endParaRPr sz="3500">
              <a:solidFill>
                <a:srgbClr val="000000"/>
              </a:solidFill>
              <a:latin typeface="Rubik"/>
              <a:ea typeface="Rubik"/>
              <a:cs typeface="Rubik"/>
              <a:sym typeface="Rubik"/>
            </a:endParaRPr>
          </a:p>
          <a:p>
            <a:pPr indent="0" lvl="0" marL="0" rtl="0" algn="l">
              <a:spcBef>
                <a:spcPts val="480"/>
              </a:spcBef>
              <a:spcAft>
                <a:spcPts val="0"/>
              </a:spcAft>
              <a:buNone/>
            </a:pPr>
            <a:r>
              <a:t/>
            </a:r>
            <a:endParaRPr sz="2400">
              <a:solidFill>
                <a:srgbClr val="000000"/>
              </a:solidFill>
              <a:latin typeface="Rubik"/>
              <a:ea typeface="Rubik"/>
              <a:cs typeface="Rubik"/>
              <a:sym typeface="Rubik"/>
            </a:endParaRPr>
          </a:p>
          <a:p>
            <a:pPr indent="0" lvl="0" marL="0" rtl="0" algn="l">
              <a:spcBef>
                <a:spcPts val="400"/>
              </a:spcBef>
              <a:spcAft>
                <a:spcPts val="0"/>
              </a:spcAft>
              <a:buNone/>
            </a:pPr>
            <a:r>
              <a:rPr lang="fr-FR" sz="2000">
                <a:solidFill>
                  <a:srgbClr val="000000"/>
                </a:solidFill>
                <a:latin typeface="Rubik"/>
                <a:ea typeface="Rubik"/>
                <a:cs typeface="Rubik"/>
                <a:sym typeface="Rubik"/>
              </a:rPr>
              <a:t>Exemples fournis par la loi :la collecte, l’enregistrement, l’organisation, la conservation, l’adaptation ou la modification, l’extraction, la consultation, l’utilisation, la communication par transmission, diffusion ou toute autre forme de mise à disposition, le rapprochement ou l’interconnexion, ainsi que le verrouillage, l’effacement ou la destruction.</a:t>
            </a:r>
            <a:endParaRPr sz="3500">
              <a:solidFill>
                <a:srgbClr val="000000"/>
              </a:solidFill>
              <a:latin typeface="Rubik"/>
              <a:ea typeface="Rubik"/>
              <a:cs typeface="Rubik"/>
              <a:sym typeface="Rubik"/>
            </a:endParaRPr>
          </a:p>
          <a:p>
            <a:pPr indent="0" lvl="0" marL="0" rtl="0" algn="l">
              <a:spcBef>
                <a:spcPts val="480"/>
              </a:spcBef>
              <a:spcAft>
                <a:spcPts val="0"/>
              </a:spcAft>
              <a:buNone/>
            </a:pPr>
            <a:r>
              <a:t/>
            </a:r>
            <a:endParaRPr sz="2400">
              <a:solidFill>
                <a:srgbClr val="000000"/>
              </a:solidFill>
            </a:endParaRPr>
          </a:p>
          <a:p>
            <a:pPr indent="-220662" lvl="0" marL="373062" rtl="0" algn="l">
              <a:spcBef>
                <a:spcPts val="480"/>
              </a:spcBef>
              <a:spcAft>
                <a:spcPts val="0"/>
              </a:spcAft>
              <a:buNone/>
            </a:pPr>
            <a:r>
              <a:t/>
            </a:r>
            <a:endParaRPr sz="2400">
              <a:solidFill>
                <a:srgbClr val="000000"/>
              </a:solidFill>
            </a:endParaRPr>
          </a:p>
        </p:txBody>
      </p:sp>
      <p:pic>
        <p:nvPicPr>
          <p:cNvPr id="166" name="Google Shape;166;g1c26921bacc_0_489"/>
          <p:cNvPicPr preferRelativeResize="0"/>
          <p:nvPr/>
        </p:nvPicPr>
        <p:blipFill rotWithShape="1">
          <a:blip r:embed="rId3">
            <a:alphaModFix/>
          </a:blip>
          <a:srcRect b="0" l="0" r="0" t="0"/>
          <a:stretch/>
        </p:blipFill>
        <p:spPr>
          <a:xfrm>
            <a:off x="9108950" y="966787"/>
            <a:ext cx="2451100" cy="2462212"/>
          </a:xfrm>
          <a:prstGeom prst="rect">
            <a:avLst/>
          </a:prstGeom>
          <a:noFill/>
          <a:ln>
            <a:noFill/>
          </a:ln>
        </p:spPr>
      </p:pic>
      <p:sp>
        <p:nvSpPr>
          <p:cNvPr id="167" name="Google Shape;167;g1c26921bacc_0_489"/>
          <p:cNvSpPr txBox="1"/>
          <p:nvPr/>
        </p:nvSpPr>
        <p:spPr>
          <a:xfrm>
            <a:off x="9216850" y="2974862"/>
            <a:ext cx="2235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a:solidFill>
                  <a:srgbClr val="000000"/>
                </a:solidFill>
                <a:latin typeface="Arial"/>
                <a:ea typeface="Arial"/>
                <a:cs typeface="Arial"/>
                <a:sym typeface="Arial"/>
              </a:rPr>
              <a:t>Registre des traitements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1c26921bacc_0_435"/>
          <p:cNvSpPr txBox="1"/>
          <p:nvPr>
            <p:ph type="title"/>
          </p:nvPr>
        </p:nvSpPr>
        <p:spPr>
          <a:xfrm>
            <a:off x="1725302" y="517870"/>
            <a:ext cx="8741400" cy="642600"/>
          </a:xfrm>
          <a:prstGeom prst="rect">
            <a:avLst/>
          </a:prstGeom>
          <a:noFill/>
          <a:ln>
            <a:noFill/>
          </a:ln>
        </p:spPr>
        <p:txBody>
          <a:bodyPr anchorCtr="0" anchor="t" bIns="0" lIns="0" spcFirstLastPara="1" rIns="0" wrap="square" tIns="192000">
            <a:noAutofit/>
          </a:bodyPr>
          <a:lstStyle/>
          <a:p>
            <a:pPr indent="0" lvl="0" marL="0" rtl="0" algn="ctr">
              <a:lnSpc>
                <a:spcPct val="80000"/>
              </a:lnSpc>
              <a:spcBef>
                <a:spcPts val="0"/>
              </a:spcBef>
              <a:spcAft>
                <a:spcPts val="0"/>
              </a:spcAft>
              <a:buClr>
                <a:schemeClr val="dk1"/>
              </a:buClr>
              <a:buSzPts val="2400"/>
              <a:buFont typeface="Open Sans"/>
              <a:buNone/>
            </a:pPr>
            <a:r>
              <a:rPr lang="fr-FR"/>
              <a:t>Le RGPD : les notions essentielles</a:t>
            </a:r>
            <a:endParaRPr/>
          </a:p>
        </p:txBody>
      </p:sp>
      <p:sp>
        <p:nvSpPr>
          <p:cNvPr id="173" name="Google Shape;173;g1c26921bacc_0_435"/>
          <p:cNvSpPr txBox="1"/>
          <p:nvPr>
            <p:ph idx="12" type="sldNum"/>
          </p:nvPr>
        </p:nvSpPr>
        <p:spPr>
          <a:xfrm>
            <a:off x="11560052" y="6354830"/>
            <a:ext cx="513600" cy="22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fr-FR"/>
              <a:t>‹#›</a:t>
            </a:fld>
            <a:endParaRPr/>
          </a:p>
        </p:txBody>
      </p:sp>
      <p:pic>
        <p:nvPicPr>
          <p:cNvPr id="174" name="Google Shape;174;g1c26921bacc_0_435"/>
          <p:cNvPicPr preferRelativeResize="0"/>
          <p:nvPr/>
        </p:nvPicPr>
        <p:blipFill rotWithShape="1">
          <a:blip r:embed="rId3">
            <a:alphaModFix/>
          </a:blip>
          <a:srcRect b="0" l="0" r="0" t="0"/>
          <a:stretch/>
        </p:blipFill>
        <p:spPr>
          <a:xfrm>
            <a:off x="408012" y="1160487"/>
            <a:ext cx="6435725" cy="5146675"/>
          </a:xfrm>
          <a:prstGeom prst="rect">
            <a:avLst/>
          </a:prstGeom>
          <a:noFill/>
          <a:ln>
            <a:noFill/>
          </a:ln>
        </p:spPr>
      </p:pic>
      <p:sp>
        <p:nvSpPr>
          <p:cNvPr id="175" name="Google Shape;175;g1c26921bacc_0_435"/>
          <p:cNvSpPr txBox="1"/>
          <p:nvPr/>
        </p:nvSpPr>
        <p:spPr>
          <a:xfrm>
            <a:off x="6976175" y="1482850"/>
            <a:ext cx="4617300" cy="4824300"/>
          </a:xfrm>
          <a:prstGeom prst="rect">
            <a:avLst/>
          </a:prstGeom>
          <a:noFill/>
          <a:ln>
            <a:noFill/>
          </a:ln>
        </p:spPr>
        <p:txBody>
          <a:bodyPr anchorCtr="0" anchor="t" bIns="49775" lIns="99550" spcFirstLastPara="1" rIns="99550" wrap="square" tIns="49775">
            <a:noAutofit/>
          </a:bodyPr>
          <a:lstStyle/>
          <a:p>
            <a:pPr indent="0" lvl="0" marL="0" rtl="0" algn="l">
              <a:spcBef>
                <a:spcPts val="0"/>
              </a:spcBef>
              <a:spcAft>
                <a:spcPts val="0"/>
              </a:spcAft>
              <a:buNone/>
            </a:pPr>
            <a:r>
              <a:rPr b="1" lang="fr-FR" sz="2300">
                <a:solidFill>
                  <a:srgbClr val="000000"/>
                </a:solidFill>
                <a:latin typeface="Rubik"/>
                <a:ea typeface="Rubik"/>
                <a:cs typeface="Rubik"/>
                <a:sym typeface="Rubik"/>
              </a:rPr>
              <a:t>Donnée personnelle </a:t>
            </a:r>
            <a:r>
              <a:rPr b="1" lang="fr-FR" sz="1900">
                <a:latin typeface="Rubik"/>
                <a:ea typeface="Rubik"/>
                <a:cs typeface="Rubik"/>
                <a:sym typeface="Rubik"/>
              </a:rPr>
              <a:t>(4 critères)</a:t>
            </a:r>
            <a:endParaRPr b="1" sz="3400">
              <a:solidFill>
                <a:srgbClr val="000000"/>
              </a:solidFill>
              <a:latin typeface="Rubik"/>
              <a:ea typeface="Rubik"/>
              <a:cs typeface="Rubik"/>
              <a:sym typeface="Rubik"/>
            </a:endParaRPr>
          </a:p>
          <a:p>
            <a:pPr indent="-379412" lvl="0" marL="373062" rtl="0" algn="l">
              <a:spcBef>
                <a:spcPts val="1600"/>
              </a:spcBef>
              <a:spcAft>
                <a:spcPts val="0"/>
              </a:spcAft>
              <a:buClr>
                <a:srgbClr val="000000"/>
              </a:buClr>
              <a:buSzPts val="1900"/>
              <a:buFont typeface="Rubik"/>
              <a:buChar char="•"/>
            </a:pPr>
            <a:r>
              <a:rPr lang="fr-FR" sz="1900">
                <a:latin typeface="Rubik"/>
                <a:ea typeface="Rubik"/>
                <a:cs typeface="Rubik"/>
                <a:sym typeface="Rubik"/>
              </a:rPr>
              <a:t>Toute information </a:t>
            </a:r>
            <a:endParaRPr sz="3400">
              <a:solidFill>
                <a:srgbClr val="000000"/>
              </a:solidFill>
              <a:latin typeface="Rubik"/>
              <a:ea typeface="Rubik"/>
              <a:cs typeface="Rubik"/>
              <a:sym typeface="Rubik"/>
            </a:endParaRPr>
          </a:p>
          <a:p>
            <a:pPr indent="-379412" lvl="0" marL="373062" rtl="0" algn="l">
              <a:spcBef>
                <a:spcPts val="0"/>
              </a:spcBef>
              <a:spcAft>
                <a:spcPts val="0"/>
              </a:spcAft>
              <a:buClr>
                <a:srgbClr val="000000"/>
              </a:buClr>
              <a:buSzPts val="1900"/>
              <a:buFont typeface="Rubik"/>
              <a:buChar char="•"/>
            </a:pPr>
            <a:r>
              <a:rPr lang="fr-FR" sz="1900">
                <a:latin typeface="Rubik"/>
                <a:ea typeface="Rubik"/>
                <a:cs typeface="Rubik"/>
                <a:sym typeface="Rubik"/>
              </a:rPr>
              <a:t>Relative à une personne physique ;</a:t>
            </a:r>
            <a:endParaRPr sz="3400">
              <a:solidFill>
                <a:srgbClr val="000000"/>
              </a:solidFill>
              <a:latin typeface="Rubik"/>
              <a:ea typeface="Rubik"/>
              <a:cs typeface="Rubik"/>
              <a:sym typeface="Rubik"/>
            </a:endParaRPr>
          </a:p>
          <a:p>
            <a:pPr indent="-379412" lvl="0" marL="373062" rtl="0" algn="l">
              <a:spcBef>
                <a:spcPts val="0"/>
              </a:spcBef>
              <a:spcAft>
                <a:spcPts val="0"/>
              </a:spcAft>
              <a:buClr>
                <a:srgbClr val="000000"/>
              </a:buClr>
              <a:buSzPts val="1900"/>
              <a:buFont typeface="Rubik"/>
              <a:buChar char="•"/>
            </a:pPr>
            <a:r>
              <a:rPr lang="fr-FR" sz="1900">
                <a:latin typeface="Rubik"/>
                <a:ea typeface="Rubik"/>
                <a:cs typeface="Rubik"/>
                <a:sym typeface="Rubik"/>
              </a:rPr>
              <a:t>Identifiée ou qui peut être identifiée, directement ou indirectement ;</a:t>
            </a:r>
            <a:endParaRPr sz="3400">
              <a:solidFill>
                <a:srgbClr val="000000"/>
              </a:solidFill>
              <a:latin typeface="Rubik"/>
              <a:ea typeface="Rubik"/>
              <a:cs typeface="Rubik"/>
              <a:sym typeface="Rubik"/>
            </a:endParaRPr>
          </a:p>
          <a:p>
            <a:pPr indent="-379412" lvl="0" marL="373062" rtl="0" algn="l">
              <a:spcBef>
                <a:spcPts val="0"/>
              </a:spcBef>
              <a:spcAft>
                <a:spcPts val="0"/>
              </a:spcAft>
              <a:buClr>
                <a:srgbClr val="000000"/>
              </a:buClr>
              <a:buSzPts val="1900"/>
              <a:buFont typeface="Rubik"/>
              <a:buChar char="•"/>
            </a:pPr>
            <a:r>
              <a:rPr lang="fr-FR" sz="1900">
                <a:latin typeface="Rubik"/>
                <a:ea typeface="Rubik"/>
                <a:cs typeface="Rubik"/>
                <a:sym typeface="Rubik"/>
              </a:rPr>
              <a:t>Par référence à un </a:t>
            </a:r>
            <a:r>
              <a:rPr lang="fr-FR" sz="1900" u="sng">
                <a:latin typeface="Rubik"/>
                <a:ea typeface="Rubik"/>
                <a:cs typeface="Rubik"/>
                <a:sym typeface="Rubik"/>
              </a:rPr>
              <a:t>identifiant</a:t>
            </a:r>
            <a:r>
              <a:rPr lang="fr-FR" sz="1900">
                <a:latin typeface="Rubik"/>
                <a:ea typeface="Rubik"/>
                <a:cs typeface="Rubik"/>
                <a:sym typeface="Rubik"/>
              </a:rPr>
              <a:t> (nom, n° d'identification, des données de localisation …) ou à </a:t>
            </a:r>
            <a:r>
              <a:rPr lang="fr-FR" sz="1900" u="sng">
                <a:latin typeface="Rubik"/>
                <a:ea typeface="Rubik"/>
                <a:cs typeface="Rubik"/>
                <a:sym typeface="Rubik"/>
              </a:rPr>
              <a:t>un ou plusieurs éléments qui lui sont propres </a:t>
            </a:r>
            <a:r>
              <a:rPr lang="fr-FR" sz="1900">
                <a:latin typeface="Rubik"/>
                <a:ea typeface="Rubik"/>
                <a:cs typeface="Rubik"/>
                <a:sym typeface="Rubik"/>
              </a:rPr>
              <a:t>(identité physique, physiologique, génétique, psychique, économique, culturelle ou sociale). »</a:t>
            </a:r>
            <a:endParaRPr sz="3400">
              <a:solidFill>
                <a:srgbClr val="000000"/>
              </a:solidFill>
              <a:latin typeface="Rubik"/>
              <a:ea typeface="Rubik"/>
              <a:cs typeface="Rubik"/>
              <a:sym typeface="Rubik"/>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1c26921bacc_0_871"/>
          <p:cNvSpPr txBox="1"/>
          <p:nvPr>
            <p:ph type="title"/>
          </p:nvPr>
        </p:nvSpPr>
        <p:spPr>
          <a:xfrm>
            <a:off x="1725302" y="517870"/>
            <a:ext cx="8741400" cy="642600"/>
          </a:xfrm>
          <a:prstGeom prst="rect">
            <a:avLst/>
          </a:prstGeom>
          <a:noFill/>
          <a:ln>
            <a:noFill/>
          </a:ln>
        </p:spPr>
        <p:txBody>
          <a:bodyPr anchorCtr="0" anchor="t" bIns="0" lIns="0" spcFirstLastPara="1" rIns="0" wrap="square" tIns="192000">
            <a:noAutofit/>
          </a:bodyPr>
          <a:lstStyle/>
          <a:p>
            <a:pPr indent="0" lvl="0" marL="0" rtl="0" algn="ctr">
              <a:lnSpc>
                <a:spcPct val="80000"/>
              </a:lnSpc>
              <a:spcBef>
                <a:spcPts val="0"/>
              </a:spcBef>
              <a:spcAft>
                <a:spcPts val="0"/>
              </a:spcAft>
              <a:buClr>
                <a:schemeClr val="dk1"/>
              </a:buClr>
              <a:buSzPts val="2400"/>
              <a:buFont typeface="Open Sans"/>
              <a:buNone/>
            </a:pPr>
            <a:r>
              <a:rPr lang="fr-FR"/>
              <a:t>Le RGPD : les notions essentielles</a:t>
            </a:r>
            <a:endParaRPr/>
          </a:p>
        </p:txBody>
      </p:sp>
      <p:sp>
        <p:nvSpPr>
          <p:cNvPr id="181" name="Google Shape;181;g1c26921bacc_0_871"/>
          <p:cNvSpPr txBox="1"/>
          <p:nvPr>
            <p:ph idx="12" type="sldNum"/>
          </p:nvPr>
        </p:nvSpPr>
        <p:spPr>
          <a:xfrm>
            <a:off x="11560052" y="6354830"/>
            <a:ext cx="513600" cy="22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fr-FR"/>
              <a:t>‹#›</a:t>
            </a:fld>
            <a:endParaRPr/>
          </a:p>
        </p:txBody>
      </p:sp>
      <p:sp>
        <p:nvSpPr>
          <p:cNvPr id="182" name="Google Shape;182;g1c26921bacc_0_871"/>
          <p:cNvSpPr txBox="1"/>
          <p:nvPr/>
        </p:nvSpPr>
        <p:spPr>
          <a:xfrm>
            <a:off x="852500" y="1261988"/>
            <a:ext cx="2938800" cy="4002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2000">
                <a:solidFill>
                  <a:srgbClr val="5BD4FF"/>
                </a:solidFill>
                <a:latin typeface="Rubik"/>
                <a:ea typeface="Rubik"/>
                <a:cs typeface="Rubik"/>
                <a:sym typeface="Rubik"/>
              </a:rPr>
              <a:t>Données sensibles</a:t>
            </a:r>
            <a:endParaRPr b="1" sz="2000">
              <a:solidFill>
                <a:srgbClr val="5BD4FF"/>
              </a:solidFill>
              <a:latin typeface="Rubik"/>
              <a:ea typeface="Rubik"/>
              <a:cs typeface="Rubik"/>
              <a:sym typeface="Rubik"/>
            </a:endParaRPr>
          </a:p>
        </p:txBody>
      </p:sp>
      <p:pic>
        <p:nvPicPr>
          <p:cNvPr id="183" name="Google Shape;183;g1c26921bacc_0_871"/>
          <p:cNvPicPr preferRelativeResize="0"/>
          <p:nvPr/>
        </p:nvPicPr>
        <p:blipFill rotWithShape="1">
          <a:blip r:embed="rId3">
            <a:alphaModFix/>
          </a:blip>
          <a:srcRect b="0" l="0" r="0" t="0"/>
          <a:stretch/>
        </p:blipFill>
        <p:spPr>
          <a:xfrm>
            <a:off x="593725" y="1763712"/>
            <a:ext cx="2020887" cy="2020887"/>
          </a:xfrm>
          <a:prstGeom prst="rect">
            <a:avLst/>
          </a:prstGeom>
          <a:noFill/>
          <a:ln>
            <a:noFill/>
          </a:ln>
        </p:spPr>
      </p:pic>
      <p:pic>
        <p:nvPicPr>
          <p:cNvPr id="184" name="Google Shape;184;g1c26921bacc_0_871"/>
          <p:cNvPicPr preferRelativeResize="0"/>
          <p:nvPr/>
        </p:nvPicPr>
        <p:blipFill rotWithShape="1">
          <a:blip r:embed="rId4">
            <a:alphaModFix/>
          </a:blip>
          <a:srcRect b="0" l="0" r="0" t="0"/>
          <a:stretch/>
        </p:blipFill>
        <p:spPr>
          <a:xfrm>
            <a:off x="3690937" y="1809750"/>
            <a:ext cx="1671637" cy="1671637"/>
          </a:xfrm>
          <a:prstGeom prst="rect">
            <a:avLst/>
          </a:prstGeom>
          <a:noFill/>
          <a:ln>
            <a:noFill/>
          </a:ln>
        </p:spPr>
      </p:pic>
      <p:pic>
        <p:nvPicPr>
          <p:cNvPr id="185" name="Google Shape;185;g1c26921bacc_0_871"/>
          <p:cNvPicPr preferRelativeResize="0"/>
          <p:nvPr/>
        </p:nvPicPr>
        <p:blipFill rotWithShape="1">
          <a:blip r:embed="rId5">
            <a:alphaModFix/>
          </a:blip>
          <a:srcRect b="0" l="0" r="0" t="0"/>
          <a:stretch/>
        </p:blipFill>
        <p:spPr>
          <a:xfrm>
            <a:off x="5994400" y="1665287"/>
            <a:ext cx="1879600" cy="1881187"/>
          </a:xfrm>
          <a:prstGeom prst="rect">
            <a:avLst/>
          </a:prstGeom>
          <a:noFill/>
          <a:ln>
            <a:noFill/>
          </a:ln>
        </p:spPr>
      </p:pic>
      <p:pic>
        <p:nvPicPr>
          <p:cNvPr id="186" name="Google Shape;186;g1c26921bacc_0_871"/>
          <p:cNvPicPr preferRelativeResize="0"/>
          <p:nvPr/>
        </p:nvPicPr>
        <p:blipFill rotWithShape="1">
          <a:blip r:embed="rId6">
            <a:alphaModFix/>
          </a:blip>
          <a:srcRect b="0" l="0" r="0" t="0"/>
          <a:stretch/>
        </p:blipFill>
        <p:spPr>
          <a:xfrm>
            <a:off x="8212137" y="1555750"/>
            <a:ext cx="2087562" cy="2087562"/>
          </a:xfrm>
          <a:prstGeom prst="rect">
            <a:avLst/>
          </a:prstGeom>
          <a:noFill/>
          <a:ln>
            <a:noFill/>
          </a:ln>
        </p:spPr>
      </p:pic>
      <p:pic>
        <p:nvPicPr>
          <p:cNvPr id="187" name="Google Shape;187;g1c26921bacc_0_871"/>
          <p:cNvPicPr preferRelativeResize="0"/>
          <p:nvPr/>
        </p:nvPicPr>
        <p:blipFill rotWithShape="1">
          <a:blip r:embed="rId7">
            <a:alphaModFix/>
          </a:blip>
          <a:srcRect b="0" l="0" r="0" t="0"/>
          <a:stretch/>
        </p:blipFill>
        <p:spPr>
          <a:xfrm>
            <a:off x="8212137" y="3992562"/>
            <a:ext cx="2016125" cy="2016125"/>
          </a:xfrm>
          <a:prstGeom prst="rect">
            <a:avLst/>
          </a:prstGeom>
          <a:noFill/>
          <a:ln>
            <a:noFill/>
          </a:ln>
        </p:spPr>
      </p:pic>
      <p:sp>
        <p:nvSpPr>
          <p:cNvPr id="188" name="Google Shape;188;g1c26921bacc_0_871"/>
          <p:cNvSpPr txBox="1"/>
          <p:nvPr/>
        </p:nvSpPr>
        <p:spPr>
          <a:xfrm>
            <a:off x="306387" y="3473450"/>
            <a:ext cx="2808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Données de santé/médicales</a:t>
            </a:r>
            <a:endParaRPr/>
          </a:p>
        </p:txBody>
      </p:sp>
      <p:sp>
        <p:nvSpPr>
          <p:cNvPr id="189" name="Google Shape;189;g1c26921bacc_0_871"/>
          <p:cNvSpPr txBox="1"/>
          <p:nvPr/>
        </p:nvSpPr>
        <p:spPr>
          <a:xfrm>
            <a:off x="3114675" y="3481387"/>
            <a:ext cx="23781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Religion ou philosophie</a:t>
            </a:r>
            <a:endParaRPr/>
          </a:p>
        </p:txBody>
      </p:sp>
      <p:sp>
        <p:nvSpPr>
          <p:cNvPr id="190" name="Google Shape;190;g1c26921bacc_0_871"/>
          <p:cNvSpPr txBox="1"/>
          <p:nvPr/>
        </p:nvSpPr>
        <p:spPr>
          <a:xfrm>
            <a:off x="5795962" y="3481387"/>
            <a:ext cx="20781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Données génétiques</a:t>
            </a:r>
            <a:endParaRPr/>
          </a:p>
        </p:txBody>
      </p:sp>
      <p:sp>
        <p:nvSpPr>
          <p:cNvPr id="191" name="Google Shape;191;g1c26921bacc_0_871"/>
          <p:cNvSpPr txBox="1"/>
          <p:nvPr/>
        </p:nvSpPr>
        <p:spPr>
          <a:xfrm>
            <a:off x="8083550" y="3546475"/>
            <a:ext cx="2509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Appartenance syndicale</a:t>
            </a:r>
            <a:endParaRPr/>
          </a:p>
        </p:txBody>
      </p:sp>
      <p:sp>
        <p:nvSpPr>
          <p:cNvPr id="192" name="Google Shape;192;g1c26921bacc_0_871"/>
          <p:cNvSpPr txBox="1"/>
          <p:nvPr/>
        </p:nvSpPr>
        <p:spPr>
          <a:xfrm>
            <a:off x="8247062" y="6007100"/>
            <a:ext cx="2016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Opinions politiques</a:t>
            </a:r>
            <a:endParaRPr/>
          </a:p>
        </p:txBody>
      </p:sp>
      <p:sp>
        <p:nvSpPr>
          <p:cNvPr id="193" name="Google Shape;193;g1c26921bacc_0_871"/>
          <p:cNvSpPr txBox="1"/>
          <p:nvPr/>
        </p:nvSpPr>
        <p:spPr>
          <a:xfrm>
            <a:off x="593725" y="4140200"/>
            <a:ext cx="74898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a:solidFill>
                  <a:srgbClr val="000000"/>
                </a:solidFill>
                <a:latin typeface="Rubik"/>
                <a:ea typeface="Rubik"/>
                <a:cs typeface="Rubik"/>
                <a:sym typeface="Rubik"/>
              </a:rPr>
              <a:t>DCP relative à la santé:</a:t>
            </a:r>
            <a:endParaRPr b="1">
              <a:latin typeface="Rubik"/>
              <a:ea typeface="Rubik"/>
              <a:cs typeface="Rubik"/>
              <a:sym typeface="Rubik"/>
            </a:endParaRPr>
          </a:p>
          <a:p>
            <a:pPr indent="-127000" lvl="0" marL="0" marR="0" rtl="0" algn="l">
              <a:lnSpc>
                <a:spcPct val="100000"/>
              </a:lnSpc>
              <a:spcBef>
                <a:spcPts val="0"/>
              </a:spcBef>
              <a:spcAft>
                <a:spcPts val="0"/>
              </a:spcAft>
              <a:buClr>
                <a:srgbClr val="000000"/>
              </a:buClr>
              <a:buSzPts val="2000"/>
              <a:buFont typeface="Rubik"/>
              <a:buChar char="-"/>
            </a:pPr>
            <a:r>
              <a:rPr i="0" lang="fr-FR" sz="2000" u="none">
                <a:solidFill>
                  <a:srgbClr val="000000"/>
                </a:solidFill>
                <a:latin typeface="Rubik"/>
                <a:ea typeface="Rubik"/>
                <a:cs typeface="Rubik"/>
                <a:sym typeface="Rubik"/>
              </a:rPr>
              <a:t>Physique ou mentale, passée, présente, future</a:t>
            </a:r>
            <a:endParaRPr>
              <a:latin typeface="Rubik"/>
              <a:ea typeface="Rubik"/>
              <a:cs typeface="Rubik"/>
              <a:sym typeface="Rubik"/>
            </a:endParaRPr>
          </a:p>
          <a:p>
            <a:pPr indent="-127000" lvl="0" marL="0" marR="0" rtl="0" algn="l">
              <a:lnSpc>
                <a:spcPct val="100000"/>
              </a:lnSpc>
              <a:spcBef>
                <a:spcPts val="0"/>
              </a:spcBef>
              <a:spcAft>
                <a:spcPts val="0"/>
              </a:spcAft>
              <a:buClr>
                <a:srgbClr val="000000"/>
              </a:buClr>
              <a:buSzPts val="2000"/>
              <a:buFont typeface="Rubik"/>
              <a:buChar char="-"/>
            </a:pPr>
            <a:r>
              <a:rPr i="0" lang="fr-FR" sz="2000" u="none">
                <a:solidFill>
                  <a:srgbClr val="000000"/>
                </a:solidFill>
                <a:latin typeface="Rubik"/>
                <a:ea typeface="Rubik"/>
                <a:cs typeface="Rubik"/>
                <a:sym typeface="Rubik"/>
              </a:rPr>
              <a:t>Prestation de service de soins de santé (dès l’inscription)</a:t>
            </a:r>
            <a:endParaRPr>
              <a:latin typeface="Rubik"/>
              <a:ea typeface="Rubik"/>
              <a:cs typeface="Rubik"/>
              <a:sym typeface="Rubik"/>
            </a:endParaRPr>
          </a:p>
          <a:p>
            <a:pPr indent="-127000" lvl="0" marL="0" marR="0" rtl="0" algn="l">
              <a:lnSpc>
                <a:spcPct val="100000"/>
              </a:lnSpc>
              <a:spcBef>
                <a:spcPts val="0"/>
              </a:spcBef>
              <a:spcAft>
                <a:spcPts val="0"/>
              </a:spcAft>
              <a:buClr>
                <a:srgbClr val="000000"/>
              </a:buClr>
              <a:buSzPts val="2000"/>
              <a:buFont typeface="Rubik"/>
              <a:buChar char="-"/>
            </a:pPr>
            <a:r>
              <a:rPr i="0" lang="fr-FR" sz="2000" u="none">
                <a:solidFill>
                  <a:srgbClr val="000000"/>
                </a:solidFill>
                <a:latin typeface="Rubik"/>
                <a:ea typeface="Rubik"/>
                <a:cs typeface="Rubik"/>
                <a:sym typeface="Rubik"/>
              </a:rPr>
              <a:t>Relevant des informations sur l’état de santé de cette personne</a:t>
            </a:r>
            <a:endParaRPr>
              <a:latin typeface="Rubik"/>
              <a:ea typeface="Rubik"/>
              <a:cs typeface="Rubik"/>
              <a:sym typeface="Rubik"/>
            </a:endParaRPr>
          </a:p>
          <a:p>
            <a:pPr indent="0" lvl="0" marL="0" marR="0" rtl="0" algn="l">
              <a:lnSpc>
                <a:spcPct val="100000"/>
              </a:lnSpc>
              <a:spcBef>
                <a:spcPts val="0"/>
              </a:spcBef>
              <a:spcAft>
                <a:spcPts val="0"/>
              </a:spcAft>
              <a:buClr>
                <a:srgbClr val="000000"/>
              </a:buClr>
              <a:buSzPts val="2000"/>
              <a:buFont typeface="Arial"/>
              <a:buNone/>
            </a:pPr>
            <a:r>
              <a:t/>
            </a:r>
            <a:endParaRPr i="0" sz="2000" u="non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000"/>
              <a:buFont typeface="Arial"/>
              <a:buNone/>
            </a:pPr>
            <a:r>
              <a:rPr i="0" lang="fr-FR" sz="2000" u="none">
                <a:solidFill>
                  <a:srgbClr val="000000"/>
                </a:solidFill>
                <a:latin typeface="Rubik"/>
                <a:ea typeface="Rubik"/>
                <a:cs typeface="Rubik"/>
                <a:sym typeface="Rubik"/>
              </a:rPr>
              <a:t>=&gt; Inclut les données génétiques et biométriques</a:t>
            </a:r>
            <a:endParaRPr>
              <a:latin typeface="Rubik"/>
              <a:ea typeface="Rubik"/>
              <a:cs typeface="Rubik"/>
              <a:sym typeface="Rubik"/>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c26921bacc_0_544"/>
          <p:cNvSpPr txBox="1"/>
          <p:nvPr>
            <p:ph type="title"/>
          </p:nvPr>
        </p:nvSpPr>
        <p:spPr>
          <a:xfrm>
            <a:off x="1725302" y="517870"/>
            <a:ext cx="8741400" cy="642600"/>
          </a:xfrm>
          <a:prstGeom prst="rect">
            <a:avLst/>
          </a:prstGeom>
          <a:noFill/>
          <a:ln>
            <a:noFill/>
          </a:ln>
        </p:spPr>
        <p:txBody>
          <a:bodyPr anchorCtr="0" anchor="t" bIns="0" lIns="0" spcFirstLastPara="1" rIns="0" wrap="square" tIns="192000">
            <a:noAutofit/>
          </a:bodyPr>
          <a:lstStyle/>
          <a:p>
            <a:pPr indent="0" lvl="0" marL="0" rtl="0" algn="ctr">
              <a:lnSpc>
                <a:spcPct val="80000"/>
              </a:lnSpc>
              <a:spcBef>
                <a:spcPts val="0"/>
              </a:spcBef>
              <a:spcAft>
                <a:spcPts val="0"/>
              </a:spcAft>
              <a:buClr>
                <a:schemeClr val="dk1"/>
              </a:buClr>
              <a:buSzPts val="2400"/>
              <a:buFont typeface="Open Sans"/>
              <a:buNone/>
            </a:pPr>
            <a:r>
              <a:rPr lang="fr-FR"/>
              <a:t>Le RGPD : les notions essentielles</a:t>
            </a:r>
            <a:endParaRPr/>
          </a:p>
        </p:txBody>
      </p:sp>
      <p:sp>
        <p:nvSpPr>
          <p:cNvPr id="199" name="Google Shape;199;g1c26921bacc_0_544"/>
          <p:cNvSpPr txBox="1"/>
          <p:nvPr>
            <p:ph idx="12" type="sldNum"/>
          </p:nvPr>
        </p:nvSpPr>
        <p:spPr>
          <a:xfrm>
            <a:off x="11560052" y="6354830"/>
            <a:ext cx="513600" cy="22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fr-FR"/>
              <a:t>‹#›</a:t>
            </a:fld>
            <a:endParaRPr/>
          </a:p>
        </p:txBody>
      </p:sp>
      <p:sp>
        <p:nvSpPr>
          <p:cNvPr id="200" name="Google Shape;200;g1c26921bacc_0_544"/>
          <p:cNvSpPr txBox="1"/>
          <p:nvPr/>
        </p:nvSpPr>
        <p:spPr>
          <a:xfrm>
            <a:off x="534987" y="1692275"/>
            <a:ext cx="4724400" cy="705000"/>
          </a:xfrm>
          <a:prstGeom prst="rect">
            <a:avLst/>
          </a:prstGeom>
          <a:noFill/>
          <a:ln>
            <a:noFill/>
          </a:ln>
        </p:spPr>
        <p:txBody>
          <a:bodyPr anchorCtr="0" anchor="b" bIns="49775" lIns="99550" spcFirstLastPara="1" rIns="99550" wrap="square" tIns="49775">
            <a:noAutofit/>
          </a:bodyPr>
          <a:lstStyle/>
          <a:p>
            <a:pPr indent="0" lvl="0" marL="0" rtl="0" algn="l">
              <a:spcBef>
                <a:spcPts val="0"/>
              </a:spcBef>
              <a:spcAft>
                <a:spcPts val="0"/>
              </a:spcAft>
              <a:buNone/>
            </a:pPr>
            <a:r>
              <a:rPr lang="fr-FR" sz="2400">
                <a:solidFill>
                  <a:srgbClr val="000000"/>
                </a:solidFill>
                <a:latin typeface="Rubik Medium"/>
                <a:ea typeface="Rubik Medium"/>
                <a:cs typeface="Rubik Medium"/>
                <a:sym typeface="Rubik Medium"/>
              </a:rPr>
              <a:t>Responsable de traitement </a:t>
            </a:r>
            <a:endParaRPr sz="2400">
              <a:solidFill>
                <a:srgbClr val="000000"/>
              </a:solidFill>
              <a:latin typeface="Rubik Medium"/>
              <a:ea typeface="Rubik Medium"/>
              <a:cs typeface="Rubik Medium"/>
              <a:sym typeface="Rubik Medium"/>
            </a:endParaRPr>
          </a:p>
        </p:txBody>
      </p:sp>
      <p:sp>
        <p:nvSpPr>
          <p:cNvPr id="201" name="Google Shape;201;g1c26921bacc_0_544"/>
          <p:cNvSpPr txBox="1"/>
          <p:nvPr/>
        </p:nvSpPr>
        <p:spPr>
          <a:xfrm>
            <a:off x="5432425" y="1692275"/>
            <a:ext cx="4725900" cy="705000"/>
          </a:xfrm>
          <a:prstGeom prst="rect">
            <a:avLst/>
          </a:prstGeom>
          <a:noFill/>
          <a:ln>
            <a:noFill/>
          </a:ln>
        </p:spPr>
        <p:txBody>
          <a:bodyPr anchorCtr="0" anchor="b" bIns="49775" lIns="99550" spcFirstLastPara="1" rIns="99550" wrap="square" tIns="49775">
            <a:noAutofit/>
          </a:bodyPr>
          <a:lstStyle/>
          <a:p>
            <a:pPr indent="0" lvl="0" marL="0" rtl="0" algn="l">
              <a:spcBef>
                <a:spcPts val="0"/>
              </a:spcBef>
              <a:spcAft>
                <a:spcPts val="0"/>
              </a:spcAft>
              <a:buNone/>
            </a:pPr>
            <a:r>
              <a:rPr lang="fr-FR" sz="2400">
                <a:solidFill>
                  <a:srgbClr val="000000"/>
                </a:solidFill>
                <a:latin typeface="Rubik Medium"/>
                <a:ea typeface="Rubik Medium"/>
                <a:cs typeface="Rubik Medium"/>
                <a:sym typeface="Rubik Medium"/>
              </a:rPr>
              <a:t>Sous Traitant </a:t>
            </a:r>
            <a:endParaRPr sz="2400">
              <a:solidFill>
                <a:srgbClr val="000000"/>
              </a:solidFill>
              <a:latin typeface="Rubik Medium"/>
              <a:ea typeface="Rubik Medium"/>
              <a:cs typeface="Rubik Medium"/>
              <a:sym typeface="Rubik Medium"/>
            </a:endParaRPr>
          </a:p>
        </p:txBody>
      </p:sp>
      <p:sp>
        <p:nvSpPr>
          <p:cNvPr id="202" name="Google Shape;202;g1c26921bacc_0_544"/>
          <p:cNvSpPr txBox="1"/>
          <p:nvPr/>
        </p:nvSpPr>
        <p:spPr>
          <a:xfrm>
            <a:off x="534987" y="2397125"/>
            <a:ext cx="4724400" cy="4357800"/>
          </a:xfrm>
          <a:prstGeom prst="rect">
            <a:avLst/>
          </a:prstGeom>
          <a:noFill/>
          <a:ln>
            <a:noFill/>
          </a:ln>
        </p:spPr>
        <p:txBody>
          <a:bodyPr anchorCtr="0" anchor="t" bIns="49775" lIns="99550" spcFirstLastPara="1" rIns="99550" wrap="square" tIns="49775">
            <a:noAutofit/>
          </a:bodyPr>
          <a:lstStyle/>
          <a:p>
            <a:pPr indent="-373062" lvl="0" marL="373062" rtl="0" algn="l">
              <a:spcBef>
                <a:spcPts val="0"/>
              </a:spcBef>
              <a:spcAft>
                <a:spcPts val="0"/>
              </a:spcAft>
              <a:buClr>
                <a:srgbClr val="000000"/>
              </a:buClr>
              <a:buSzPts val="2400"/>
              <a:buFont typeface="Rubik"/>
              <a:buChar char="•"/>
            </a:pPr>
            <a:r>
              <a:rPr lang="fr-FR" sz="2400">
                <a:solidFill>
                  <a:srgbClr val="000000"/>
                </a:solidFill>
                <a:latin typeface="Rubik"/>
                <a:ea typeface="Rubik"/>
                <a:cs typeface="Rubik"/>
                <a:sym typeface="Rubik"/>
              </a:rPr>
              <a:t>Le responsable de traitement est la personne, l’autorité publique, le service ou tout autre organisme qui détermine les finalités et les moyens du traitement. </a:t>
            </a:r>
            <a:endParaRPr sz="2400">
              <a:solidFill>
                <a:srgbClr val="000000"/>
              </a:solidFill>
              <a:latin typeface="Rubik"/>
              <a:ea typeface="Rubik"/>
              <a:cs typeface="Rubik"/>
              <a:sym typeface="Rubik"/>
            </a:endParaRPr>
          </a:p>
          <a:p>
            <a:pPr indent="-220662" lvl="0" marL="373062" rtl="0" algn="l">
              <a:spcBef>
                <a:spcPts val="480"/>
              </a:spcBef>
              <a:spcAft>
                <a:spcPts val="0"/>
              </a:spcAft>
              <a:buNone/>
            </a:pPr>
            <a:r>
              <a:t/>
            </a:r>
            <a:endParaRPr sz="2400">
              <a:solidFill>
                <a:srgbClr val="000000"/>
              </a:solidFill>
            </a:endParaRPr>
          </a:p>
          <a:p>
            <a:pPr indent="-373062" lvl="0" marL="373062" rtl="0" algn="l">
              <a:spcBef>
                <a:spcPts val="480"/>
              </a:spcBef>
              <a:spcAft>
                <a:spcPts val="0"/>
              </a:spcAft>
              <a:buNone/>
            </a:pPr>
            <a:r>
              <a:t/>
            </a:r>
            <a:endParaRPr sz="2400">
              <a:solidFill>
                <a:srgbClr val="000000"/>
              </a:solidFill>
            </a:endParaRPr>
          </a:p>
          <a:p>
            <a:pPr indent="-220662" lvl="0" marL="373062" rtl="0" algn="l">
              <a:spcBef>
                <a:spcPts val="480"/>
              </a:spcBef>
              <a:spcAft>
                <a:spcPts val="0"/>
              </a:spcAft>
              <a:buNone/>
            </a:pPr>
            <a:r>
              <a:t/>
            </a:r>
            <a:endParaRPr sz="2400">
              <a:solidFill>
                <a:srgbClr val="000000"/>
              </a:solidFill>
            </a:endParaRPr>
          </a:p>
        </p:txBody>
      </p:sp>
      <p:sp>
        <p:nvSpPr>
          <p:cNvPr id="203" name="Google Shape;203;g1c26921bacc_0_544"/>
          <p:cNvSpPr txBox="1"/>
          <p:nvPr/>
        </p:nvSpPr>
        <p:spPr>
          <a:xfrm>
            <a:off x="5432425" y="2397125"/>
            <a:ext cx="4725900" cy="4357800"/>
          </a:xfrm>
          <a:prstGeom prst="rect">
            <a:avLst/>
          </a:prstGeom>
          <a:noFill/>
          <a:ln>
            <a:noFill/>
          </a:ln>
        </p:spPr>
        <p:txBody>
          <a:bodyPr anchorCtr="0" anchor="t" bIns="49775" lIns="99550" spcFirstLastPara="1" rIns="99550" wrap="square" tIns="49775">
            <a:noAutofit/>
          </a:bodyPr>
          <a:lstStyle/>
          <a:p>
            <a:pPr indent="-373062" lvl="0" marL="373062" rtl="0" algn="l">
              <a:spcBef>
                <a:spcPts val="0"/>
              </a:spcBef>
              <a:spcAft>
                <a:spcPts val="0"/>
              </a:spcAft>
              <a:buClr>
                <a:srgbClr val="000000"/>
              </a:buClr>
              <a:buSzPts val="2400"/>
              <a:buFont typeface="Rubik"/>
              <a:buChar char="•"/>
            </a:pPr>
            <a:r>
              <a:rPr lang="fr-FR" sz="2400">
                <a:solidFill>
                  <a:srgbClr val="000000"/>
                </a:solidFill>
                <a:latin typeface="Rubik"/>
                <a:ea typeface="Rubik"/>
                <a:cs typeface="Rubik"/>
                <a:sym typeface="Rubik"/>
              </a:rPr>
              <a:t>Traite les données </a:t>
            </a:r>
            <a:r>
              <a:rPr lang="fr-FR" sz="2400" u="sng">
                <a:solidFill>
                  <a:srgbClr val="000000"/>
                </a:solidFill>
                <a:latin typeface="Rubik"/>
                <a:ea typeface="Rubik"/>
                <a:cs typeface="Rubik"/>
                <a:sym typeface="Rubik"/>
              </a:rPr>
              <a:t>pour le compte</a:t>
            </a:r>
            <a:r>
              <a:rPr lang="fr-FR" sz="2400">
                <a:solidFill>
                  <a:srgbClr val="000000"/>
                </a:solidFill>
                <a:latin typeface="Rubik"/>
                <a:ea typeface="Rubik"/>
                <a:cs typeface="Rubik"/>
                <a:sym typeface="Rubik"/>
              </a:rPr>
              <a:t>, </a:t>
            </a:r>
            <a:r>
              <a:rPr lang="fr-FR" sz="2400" u="sng">
                <a:solidFill>
                  <a:srgbClr val="000000"/>
                </a:solidFill>
                <a:latin typeface="Rubik"/>
                <a:ea typeface="Rubik"/>
                <a:cs typeface="Rubik"/>
                <a:sym typeface="Rubik"/>
              </a:rPr>
              <a:t>sur instruction </a:t>
            </a:r>
            <a:r>
              <a:rPr lang="fr-FR" sz="2400">
                <a:solidFill>
                  <a:srgbClr val="000000"/>
                </a:solidFill>
                <a:latin typeface="Rubik"/>
                <a:ea typeface="Rubik"/>
                <a:cs typeface="Rubik"/>
                <a:sym typeface="Rubik"/>
              </a:rPr>
              <a:t>et sous l’autorité d’un responsable de traitement.</a:t>
            </a:r>
            <a:endParaRPr sz="2400">
              <a:solidFill>
                <a:srgbClr val="000000"/>
              </a:solidFill>
              <a:latin typeface="Rubik"/>
              <a:ea typeface="Rubik"/>
              <a:cs typeface="Rubik"/>
              <a:sym typeface="Rubik"/>
            </a:endParaRPr>
          </a:p>
          <a:p>
            <a:pPr indent="-373062" lvl="0" marL="373062" rtl="0" algn="l">
              <a:spcBef>
                <a:spcPts val="480"/>
              </a:spcBef>
              <a:spcAft>
                <a:spcPts val="0"/>
              </a:spcAft>
              <a:buClr>
                <a:srgbClr val="000000"/>
              </a:buClr>
              <a:buSzPts val="2400"/>
              <a:buFont typeface="Rubik"/>
              <a:buChar char="•"/>
            </a:pPr>
            <a:r>
              <a:rPr lang="fr-FR" sz="2400">
                <a:solidFill>
                  <a:srgbClr val="000000"/>
                </a:solidFill>
                <a:latin typeface="Rubik"/>
                <a:ea typeface="Rubik"/>
                <a:cs typeface="Rubik"/>
                <a:sym typeface="Rubik"/>
              </a:rPr>
              <a:t>Ex: gestion de paie par un prestataire externe,</a:t>
            </a:r>
            <a:br>
              <a:rPr lang="fr-FR" sz="2400">
                <a:solidFill>
                  <a:srgbClr val="000000"/>
                </a:solidFill>
                <a:latin typeface="Rubik"/>
                <a:ea typeface="Rubik"/>
                <a:cs typeface="Rubik"/>
                <a:sym typeface="Rubik"/>
              </a:rPr>
            </a:br>
            <a:r>
              <a:rPr lang="fr-FR" sz="2400">
                <a:solidFill>
                  <a:srgbClr val="000000"/>
                </a:solidFill>
                <a:latin typeface="Rubik"/>
                <a:ea typeface="Rubik"/>
                <a:cs typeface="Rubik"/>
                <a:sym typeface="Rubik"/>
              </a:rPr>
              <a:t>analyse biologique</a:t>
            </a:r>
            <a:endParaRPr sz="2400">
              <a:solidFill>
                <a:srgbClr val="000000"/>
              </a:solidFill>
              <a:latin typeface="Rubik"/>
              <a:ea typeface="Rubik"/>
              <a:cs typeface="Rubik"/>
              <a:sym typeface="Rubik"/>
            </a:endParaRPr>
          </a:p>
        </p:txBody>
      </p:sp>
      <p:pic>
        <p:nvPicPr>
          <p:cNvPr id="204" name="Google Shape;204;g1c26921bacc_0_544"/>
          <p:cNvPicPr preferRelativeResize="0"/>
          <p:nvPr/>
        </p:nvPicPr>
        <p:blipFill rotWithShape="1">
          <a:blip r:embed="rId3">
            <a:alphaModFix/>
          </a:blip>
          <a:srcRect b="0" l="0" r="0" t="0"/>
          <a:stretch/>
        </p:blipFill>
        <p:spPr>
          <a:xfrm>
            <a:off x="3632200" y="4700587"/>
            <a:ext cx="1800225" cy="1800225"/>
          </a:xfrm>
          <a:prstGeom prst="rect">
            <a:avLst/>
          </a:prstGeom>
          <a:noFill/>
          <a:ln>
            <a:noFill/>
          </a:ln>
        </p:spPr>
      </p:pic>
      <p:sp>
        <p:nvSpPr>
          <p:cNvPr id="205" name="Google Shape;205;g1c26921bacc_0_544"/>
          <p:cNvSpPr txBox="1"/>
          <p:nvPr/>
        </p:nvSpPr>
        <p:spPr>
          <a:xfrm>
            <a:off x="9337000" y="1471000"/>
            <a:ext cx="258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06" name="Google Shape;206;g1c26921bacc_0_544"/>
          <p:cNvSpPr/>
          <p:nvPr/>
        </p:nvSpPr>
        <p:spPr>
          <a:xfrm>
            <a:off x="10033675" y="1191550"/>
            <a:ext cx="2040000" cy="13191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FR" sz="1600">
                <a:solidFill>
                  <a:schemeClr val="dk1"/>
                </a:solidFill>
                <a:latin typeface="Open Sans"/>
                <a:ea typeface="Open Sans"/>
                <a:cs typeface="Open Sans"/>
                <a:sym typeface="Open Sans"/>
              </a:rPr>
              <a:t>Le RT et le ST sont liés par un accord de traitement.</a:t>
            </a:r>
            <a:endParaRPr sz="16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1c26921bacc_0_601"/>
          <p:cNvSpPr txBox="1"/>
          <p:nvPr>
            <p:ph type="title"/>
          </p:nvPr>
        </p:nvSpPr>
        <p:spPr>
          <a:xfrm>
            <a:off x="1725227" y="990970"/>
            <a:ext cx="8741400" cy="642600"/>
          </a:xfrm>
          <a:prstGeom prst="rect">
            <a:avLst/>
          </a:prstGeom>
          <a:noFill/>
          <a:ln>
            <a:noFill/>
          </a:ln>
        </p:spPr>
        <p:txBody>
          <a:bodyPr anchorCtr="0" anchor="t" bIns="0" lIns="0" spcFirstLastPara="1" rIns="0" wrap="square" tIns="192000">
            <a:noAutofit/>
          </a:bodyPr>
          <a:lstStyle/>
          <a:p>
            <a:pPr indent="0" lvl="0" marL="0" rtl="0" algn="ctr">
              <a:lnSpc>
                <a:spcPct val="80000"/>
              </a:lnSpc>
              <a:spcBef>
                <a:spcPts val="0"/>
              </a:spcBef>
              <a:spcAft>
                <a:spcPts val="0"/>
              </a:spcAft>
              <a:buClr>
                <a:schemeClr val="dk1"/>
              </a:buClr>
              <a:buSzPts val="2400"/>
              <a:buFont typeface="Open Sans"/>
              <a:buNone/>
            </a:pPr>
            <a:r>
              <a:rPr lang="fr-FR"/>
              <a:t>Les grands principes de la protection des données</a:t>
            </a:r>
            <a:endParaRPr/>
          </a:p>
        </p:txBody>
      </p:sp>
      <p:sp>
        <p:nvSpPr>
          <p:cNvPr id="212" name="Google Shape;212;g1c26921bacc_0_601"/>
          <p:cNvSpPr txBox="1"/>
          <p:nvPr>
            <p:ph idx="12" type="sldNum"/>
          </p:nvPr>
        </p:nvSpPr>
        <p:spPr>
          <a:xfrm>
            <a:off x="11560052" y="6354830"/>
            <a:ext cx="513600" cy="22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FR"/>
              <a:t>‹#›</a:t>
            </a:fld>
            <a:endParaRPr/>
          </a:p>
        </p:txBody>
      </p:sp>
      <p:sp>
        <p:nvSpPr>
          <p:cNvPr id="213" name="Google Shape;213;g1c26921bacc_0_601"/>
          <p:cNvSpPr txBox="1"/>
          <p:nvPr/>
        </p:nvSpPr>
        <p:spPr>
          <a:xfrm>
            <a:off x="2334179" y="3379838"/>
            <a:ext cx="13482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Obligation de </a:t>
            </a:r>
            <a:r>
              <a:rPr b="1" lang="fr-FR" sz="1600">
                <a:solidFill>
                  <a:srgbClr val="223660"/>
                </a:solidFill>
                <a:latin typeface="Rubik"/>
                <a:ea typeface="Rubik"/>
                <a:cs typeface="Rubik"/>
                <a:sym typeface="Rubik"/>
              </a:rPr>
              <a:t>déclarer</a:t>
            </a:r>
            <a:r>
              <a:rPr b="1" lang="fr-FR" sz="1600">
                <a:solidFill>
                  <a:srgbClr val="223660"/>
                </a:solidFill>
                <a:latin typeface="Rubik"/>
                <a:ea typeface="Rubik"/>
                <a:cs typeface="Rubik"/>
                <a:sym typeface="Rubik"/>
              </a:rPr>
              <a:t> ses fichiers</a:t>
            </a:r>
            <a:endParaRPr/>
          </a:p>
        </p:txBody>
      </p:sp>
      <p:sp>
        <p:nvSpPr>
          <p:cNvPr id="214" name="Google Shape;214;g1c26921bacc_0_601"/>
          <p:cNvSpPr txBox="1"/>
          <p:nvPr/>
        </p:nvSpPr>
        <p:spPr>
          <a:xfrm>
            <a:off x="244454" y="3338713"/>
            <a:ext cx="13482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Conditions de licéité du traitement</a:t>
            </a:r>
            <a:endParaRPr/>
          </a:p>
        </p:txBody>
      </p:sp>
      <p:sp>
        <p:nvSpPr>
          <p:cNvPr id="215" name="Google Shape;215;g1c26921bacc_0_601"/>
          <p:cNvSpPr txBox="1"/>
          <p:nvPr/>
        </p:nvSpPr>
        <p:spPr>
          <a:xfrm>
            <a:off x="6922561" y="3338713"/>
            <a:ext cx="13401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Obligation de sécuriser les données</a:t>
            </a:r>
            <a:endParaRPr/>
          </a:p>
        </p:txBody>
      </p:sp>
      <p:sp>
        <p:nvSpPr>
          <p:cNvPr id="216" name="Google Shape;216;g1c26921bacc_0_601"/>
          <p:cNvSpPr/>
          <p:nvPr/>
        </p:nvSpPr>
        <p:spPr>
          <a:xfrm>
            <a:off x="635493" y="2203099"/>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1</a:t>
            </a:r>
            <a:endParaRPr/>
          </a:p>
        </p:txBody>
      </p:sp>
      <p:sp>
        <p:nvSpPr>
          <p:cNvPr id="217" name="Google Shape;217;g1c26921bacc_0_601"/>
          <p:cNvSpPr/>
          <p:nvPr/>
        </p:nvSpPr>
        <p:spPr>
          <a:xfrm>
            <a:off x="2814787" y="2163550"/>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2</a:t>
            </a:r>
            <a:endParaRPr/>
          </a:p>
        </p:txBody>
      </p:sp>
      <p:sp>
        <p:nvSpPr>
          <p:cNvPr id="218" name="Google Shape;218;g1c26921bacc_0_601"/>
          <p:cNvSpPr/>
          <p:nvPr/>
        </p:nvSpPr>
        <p:spPr>
          <a:xfrm>
            <a:off x="9481446" y="2230574"/>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5</a:t>
            </a:r>
            <a:endParaRPr/>
          </a:p>
        </p:txBody>
      </p:sp>
      <p:sp>
        <p:nvSpPr>
          <p:cNvPr id="219" name="Google Shape;219;g1c26921bacc_0_601"/>
          <p:cNvSpPr/>
          <p:nvPr/>
        </p:nvSpPr>
        <p:spPr>
          <a:xfrm>
            <a:off x="5058470" y="2163562"/>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3</a:t>
            </a:r>
            <a:endParaRPr/>
          </a:p>
        </p:txBody>
      </p:sp>
      <p:sp>
        <p:nvSpPr>
          <p:cNvPr id="220" name="Google Shape;220;g1c26921bacc_0_601"/>
          <p:cNvSpPr txBox="1"/>
          <p:nvPr/>
        </p:nvSpPr>
        <p:spPr>
          <a:xfrm>
            <a:off x="4423902" y="3259625"/>
            <a:ext cx="1623900" cy="83100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fr-FR" sz="1600">
                <a:solidFill>
                  <a:srgbClr val="223660"/>
                </a:solidFill>
                <a:latin typeface="Rubik"/>
                <a:ea typeface="Rubik"/>
                <a:cs typeface="Rubik"/>
                <a:sym typeface="Rubik"/>
              </a:rPr>
              <a:t>La durée de conservation limitée</a:t>
            </a:r>
            <a:endParaRPr/>
          </a:p>
        </p:txBody>
      </p:sp>
      <p:sp>
        <p:nvSpPr>
          <p:cNvPr id="221" name="Google Shape;221;g1c26921bacc_0_601"/>
          <p:cNvSpPr/>
          <p:nvPr/>
        </p:nvSpPr>
        <p:spPr>
          <a:xfrm>
            <a:off x="7286046" y="2203099"/>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4</a:t>
            </a:r>
            <a:endParaRPr/>
          </a:p>
        </p:txBody>
      </p:sp>
      <p:sp>
        <p:nvSpPr>
          <p:cNvPr id="222" name="Google Shape;222;g1c26921bacc_0_601"/>
          <p:cNvSpPr txBox="1"/>
          <p:nvPr/>
        </p:nvSpPr>
        <p:spPr>
          <a:xfrm>
            <a:off x="9137411" y="3259626"/>
            <a:ext cx="13401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Droits des personnes concernées</a:t>
            </a:r>
            <a:endParaRPr/>
          </a:p>
        </p:txBody>
      </p:sp>
      <p:sp>
        <p:nvSpPr>
          <p:cNvPr id="223" name="Google Shape;223;g1c26921bacc_0_601"/>
          <p:cNvSpPr/>
          <p:nvPr/>
        </p:nvSpPr>
        <p:spPr>
          <a:xfrm>
            <a:off x="1201600" y="4520800"/>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6</a:t>
            </a:r>
            <a:endParaRPr/>
          </a:p>
        </p:txBody>
      </p:sp>
      <p:sp>
        <p:nvSpPr>
          <p:cNvPr id="224" name="Google Shape;224;g1c26921bacc_0_601"/>
          <p:cNvSpPr txBox="1"/>
          <p:nvPr/>
        </p:nvSpPr>
        <p:spPr>
          <a:xfrm>
            <a:off x="672699" y="5308200"/>
            <a:ext cx="1623900" cy="585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Collecte du consentement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1c26921bacc_0_622"/>
          <p:cNvSpPr txBox="1"/>
          <p:nvPr>
            <p:ph type="title"/>
          </p:nvPr>
        </p:nvSpPr>
        <p:spPr>
          <a:xfrm>
            <a:off x="1725227" y="990970"/>
            <a:ext cx="8741400" cy="642600"/>
          </a:xfrm>
          <a:prstGeom prst="rect">
            <a:avLst/>
          </a:prstGeom>
          <a:noFill/>
          <a:ln>
            <a:noFill/>
          </a:ln>
        </p:spPr>
        <p:txBody>
          <a:bodyPr anchorCtr="0" anchor="t" bIns="0" lIns="0" spcFirstLastPara="1" rIns="0" wrap="square" tIns="192000">
            <a:noAutofit/>
          </a:bodyPr>
          <a:lstStyle/>
          <a:p>
            <a:pPr indent="0" lvl="0" marL="0" rtl="0" algn="ctr">
              <a:lnSpc>
                <a:spcPct val="80000"/>
              </a:lnSpc>
              <a:spcBef>
                <a:spcPts val="0"/>
              </a:spcBef>
              <a:spcAft>
                <a:spcPts val="0"/>
              </a:spcAft>
              <a:buClr>
                <a:schemeClr val="dk1"/>
              </a:buClr>
              <a:buSzPts val="2400"/>
              <a:buFont typeface="Open Sans"/>
              <a:buNone/>
            </a:pPr>
            <a:r>
              <a:rPr lang="fr-FR"/>
              <a:t>Les grands principes de la protection des données</a:t>
            </a:r>
            <a:endParaRPr/>
          </a:p>
        </p:txBody>
      </p:sp>
      <p:sp>
        <p:nvSpPr>
          <p:cNvPr id="230" name="Google Shape;230;g1c26921bacc_0_622"/>
          <p:cNvSpPr txBox="1"/>
          <p:nvPr>
            <p:ph idx="12" type="sldNum"/>
          </p:nvPr>
        </p:nvSpPr>
        <p:spPr>
          <a:xfrm>
            <a:off x="11560052" y="6354830"/>
            <a:ext cx="513600" cy="22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FR"/>
              <a:t>‹#›</a:t>
            </a:fld>
            <a:endParaRPr/>
          </a:p>
        </p:txBody>
      </p:sp>
      <p:sp>
        <p:nvSpPr>
          <p:cNvPr id="231" name="Google Shape;231;g1c26921bacc_0_622"/>
          <p:cNvSpPr txBox="1"/>
          <p:nvPr/>
        </p:nvSpPr>
        <p:spPr>
          <a:xfrm>
            <a:off x="2334179" y="3379838"/>
            <a:ext cx="13482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Obligation de déclarer ses fichiers</a:t>
            </a:r>
            <a:endParaRPr/>
          </a:p>
        </p:txBody>
      </p:sp>
      <p:sp>
        <p:nvSpPr>
          <p:cNvPr id="232" name="Google Shape;232;g1c26921bacc_0_622"/>
          <p:cNvSpPr txBox="1"/>
          <p:nvPr/>
        </p:nvSpPr>
        <p:spPr>
          <a:xfrm>
            <a:off x="244454" y="3338713"/>
            <a:ext cx="1348200" cy="831000"/>
          </a:xfrm>
          <a:prstGeom prst="rect">
            <a:avLst/>
          </a:prstGeom>
          <a:solidFill>
            <a:srgbClr val="5BD4FF"/>
          </a:solid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Conditions de licéité du traitement</a:t>
            </a:r>
            <a:endParaRPr/>
          </a:p>
        </p:txBody>
      </p:sp>
      <p:sp>
        <p:nvSpPr>
          <p:cNvPr id="233" name="Google Shape;233;g1c26921bacc_0_622"/>
          <p:cNvSpPr txBox="1"/>
          <p:nvPr/>
        </p:nvSpPr>
        <p:spPr>
          <a:xfrm>
            <a:off x="6922561" y="3338713"/>
            <a:ext cx="13401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Obligation de sécuriser les données</a:t>
            </a:r>
            <a:endParaRPr/>
          </a:p>
        </p:txBody>
      </p:sp>
      <p:sp>
        <p:nvSpPr>
          <p:cNvPr id="234" name="Google Shape;234;g1c26921bacc_0_622"/>
          <p:cNvSpPr/>
          <p:nvPr/>
        </p:nvSpPr>
        <p:spPr>
          <a:xfrm>
            <a:off x="635493" y="2203099"/>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1</a:t>
            </a:r>
            <a:endParaRPr/>
          </a:p>
        </p:txBody>
      </p:sp>
      <p:sp>
        <p:nvSpPr>
          <p:cNvPr id="235" name="Google Shape;235;g1c26921bacc_0_622"/>
          <p:cNvSpPr/>
          <p:nvPr/>
        </p:nvSpPr>
        <p:spPr>
          <a:xfrm>
            <a:off x="2814787" y="2163550"/>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2</a:t>
            </a:r>
            <a:endParaRPr/>
          </a:p>
        </p:txBody>
      </p:sp>
      <p:sp>
        <p:nvSpPr>
          <p:cNvPr id="236" name="Google Shape;236;g1c26921bacc_0_622"/>
          <p:cNvSpPr/>
          <p:nvPr/>
        </p:nvSpPr>
        <p:spPr>
          <a:xfrm>
            <a:off x="9481446" y="2230574"/>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5</a:t>
            </a:r>
            <a:endParaRPr/>
          </a:p>
        </p:txBody>
      </p:sp>
      <p:sp>
        <p:nvSpPr>
          <p:cNvPr id="237" name="Google Shape;237;g1c26921bacc_0_622"/>
          <p:cNvSpPr/>
          <p:nvPr/>
        </p:nvSpPr>
        <p:spPr>
          <a:xfrm>
            <a:off x="5058470" y="2163562"/>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3</a:t>
            </a:r>
            <a:endParaRPr/>
          </a:p>
        </p:txBody>
      </p:sp>
      <p:sp>
        <p:nvSpPr>
          <p:cNvPr id="238" name="Google Shape;238;g1c26921bacc_0_622"/>
          <p:cNvSpPr txBox="1"/>
          <p:nvPr/>
        </p:nvSpPr>
        <p:spPr>
          <a:xfrm>
            <a:off x="4423902" y="3259625"/>
            <a:ext cx="1623900" cy="83100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fr-FR" sz="1600">
                <a:solidFill>
                  <a:srgbClr val="223660"/>
                </a:solidFill>
                <a:latin typeface="Rubik"/>
                <a:ea typeface="Rubik"/>
                <a:cs typeface="Rubik"/>
                <a:sym typeface="Rubik"/>
              </a:rPr>
              <a:t>La durée de conservation limitée</a:t>
            </a:r>
            <a:endParaRPr/>
          </a:p>
        </p:txBody>
      </p:sp>
      <p:sp>
        <p:nvSpPr>
          <p:cNvPr id="239" name="Google Shape;239;g1c26921bacc_0_622"/>
          <p:cNvSpPr/>
          <p:nvPr/>
        </p:nvSpPr>
        <p:spPr>
          <a:xfrm>
            <a:off x="7286046" y="2203099"/>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4</a:t>
            </a:r>
            <a:endParaRPr/>
          </a:p>
        </p:txBody>
      </p:sp>
      <p:sp>
        <p:nvSpPr>
          <p:cNvPr id="240" name="Google Shape;240;g1c26921bacc_0_622"/>
          <p:cNvSpPr txBox="1"/>
          <p:nvPr/>
        </p:nvSpPr>
        <p:spPr>
          <a:xfrm>
            <a:off x="9137411" y="3259626"/>
            <a:ext cx="13401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Droits des personnes concernées</a:t>
            </a:r>
            <a:endParaRPr/>
          </a:p>
        </p:txBody>
      </p:sp>
      <p:sp>
        <p:nvSpPr>
          <p:cNvPr id="241" name="Google Shape;241;g1c26921bacc_0_622"/>
          <p:cNvSpPr/>
          <p:nvPr/>
        </p:nvSpPr>
        <p:spPr>
          <a:xfrm>
            <a:off x="1834350" y="4414975"/>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6</a:t>
            </a:r>
            <a:endParaRPr/>
          </a:p>
        </p:txBody>
      </p:sp>
      <p:sp>
        <p:nvSpPr>
          <p:cNvPr id="242" name="Google Shape;242;g1c26921bacc_0_622"/>
          <p:cNvSpPr txBox="1"/>
          <p:nvPr/>
        </p:nvSpPr>
        <p:spPr>
          <a:xfrm>
            <a:off x="1443299" y="5185200"/>
            <a:ext cx="1623900" cy="585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Collecte du consentement</a:t>
            </a:r>
            <a:endParaRPr/>
          </a:p>
        </p:txBody>
      </p:sp>
      <p:sp>
        <p:nvSpPr>
          <p:cNvPr id="243" name="Google Shape;243;g1c26921bacc_0_622"/>
          <p:cNvSpPr/>
          <p:nvPr/>
        </p:nvSpPr>
        <p:spPr>
          <a:xfrm>
            <a:off x="4423900" y="4292250"/>
            <a:ext cx="4233300" cy="2370900"/>
          </a:xfrm>
          <a:prstGeom prst="wedgeRectCallout">
            <a:avLst>
              <a:gd fmla="val -122002" name="adj1"/>
              <a:gd fmla="val -6319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FR" sz="1300">
                <a:latin typeface="Open Sans"/>
                <a:ea typeface="Open Sans"/>
                <a:cs typeface="Open Sans"/>
                <a:sym typeface="Open Sans"/>
              </a:rPr>
              <a:t>Le traitement doit s’appuyer sur l'une des 6 bases juridiques existantes, comme par exemple:</a:t>
            </a:r>
            <a:endParaRPr sz="13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3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fr-FR" sz="1300">
                <a:latin typeface="Open Sans"/>
                <a:ea typeface="Open Sans"/>
                <a:cs typeface="Open Sans"/>
                <a:sym typeface="Open Sans"/>
              </a:rPr>
              <a:t>L’exécution d’un contrat</a:t>
            </a:r>
            <a:endParaRPr sz="13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3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fr-FR" sz="1300">
                <a:latin typeface="Open Sans"/>
                <a:ea typeface="Open Sans"/>
                <a:cs typeface="Open Sans"/>
                <a:sym typeface="Open Sans"/>
              </a:rPr>
              <a:t>Le consentement de la personne concernée</a:t>
            </a:r>
            <a:endParaRPr sz="13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3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fr-FR" sz="1300">
                <a:latin typeface="Open Sans"/>
                <a:ea typeface="Open Sans"/>
                <a:cs typeface="Open Sans"/>
                <a:sym typeface="Open Sans"/>
              </a:rPr>
              <a:t>Une obligation légale</a:t>
            </a:r>
            <a:endParaRPr sz="13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3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fr-FR" sz="1300">
                <a:latin typeface="Open Sans"/>
                <a:ea typeface="Open Sans"/>
                <a:cs typeface="Open Sans"/>
                <a:sym typeface="Open Sans"/>
              </a:rPr>
              <a:t>Les intérêts légitimes du Responsable de Traitement</a:t>
            </a:r>
            <a:endParaRPr sz="1300">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2"/>
          <p:cNvPicPr preferRelativeResize="0"/>
          <p:nvPr/>
        </p:nvPicPr>
        <p:blipFill rotWithShape="1">
          <a:blip r:embed="rId3">
            <a:alphaModFix/>
          </a:blip>
          <a:srcRect b="0" l="0" r="0" t="0"/>
          <a:stretch/>
        </p:blipFill>
        <p:spPr>
          <a:xfrm>
            <a:off x="533400" y="647700"/>
            <a:ext cx="11125200" cy="5562600"/>
          </a:xfrm>
          <a:prstGeom prst="rect">
            <a:avLst/>
          </a:prstGeom>
          <a:noFill/>
          <a:ln>
            <a:noFill/>
          </a:ln>
        </p:spPr>
      </p:pic>
      <p:sp>
        <p:nvSpPr>
          <p:cNvPr id="65" name="Google Shape;65;p2"/>
          <p:cNvSpPr txBox="1"/>
          <p:nvPr>
            <p:ph idx="12" type="sldNum"/>
          </p:nvPr>
        </p:nvSpPr>
        <p:spPr>
          <a:xfrm>
            <a:off x="11560052" y="6354830"/>
            <a:ext cx="513735" cy="227164"/>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FR"/>
              <a:t>‹#›</a:t>
            </a:fld>
            <a:endParaRPr/>
          </a:p>
        </p:txBody>
      </p:sp>
      <p:sp>
        <p:nvSpPr>
          <p:cNvPr id="66" name="Google Shape;66;p2"/>
          <p:cNvSpPr txBox="1"/>
          <p:nvPr/>
        </p:nvSpPr>
        <p:spPr>
          <a:xfrm>
            <a:off x="533410" y="1160475"/>
            <a:ext cx="6415800" cy="8157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fr-FR" sz="4700">
                <a:solidFill>
                  <a:srgbClr val="223660"/>
                </a:solidFill>
                <a:latin typeface="Rubik"/>
                <a:ea typeface="Rubik"/>
                <a:cs typeface="Rubik"/>
                <a:sym typeface="Rubik"/>
              </a:rPr>
              <a:t>Plan du cours</a:t>
            </a:r>
            <a:endParaRPr sz="4700">
              <a:solidFill>
                <a:srgbClr val="223660"/>
              </a:solidFill>
              <a:latin typeface="Rubik"/>
              <a:ea typeface="Rubik"/>
              <a:cs typeface="Rubik"/>
              <a:sym typeface="Rubik"/>
            </a:endParaRPr>
          </a:p>
        </p:txBody>
      </p:sp>
      <p:sp>
        <p:nvSpPr>
          <p:cNvPr id="67" name="Google Shape;67;p2"/>
          <p:cNvSpPr txBox="1"/>
          <p:nvPr/>
        </p:nvSpPr>
        <p:spPr>
          <a:xfrm>
            <a:off x="8670484" y="3589838"/>
            <a:ext cx="945900" cy="3078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a:solidFill>
                  <a:schemeClr val="dk1"/>
                </a:solidFill>
                <a:latin typeface="Rubik"/>
                <a:ea typeface="Rubik"/>
                <a:cs typeface="Rubik"/>
                <a:sym typeface="Rubik"/>
              </a:rPr>
              <a:t>Objectifs :</a:t>
            </a:r>
            <a:endParaRPr b="1" sz="1400">
              <a:solidFill>
                <a:schemeClr val="dk1"/>
              </a:solidFill>
              <a:latin typeface="Rubik"/>
              <a:ea typeface="Rubik"/>
              <a:cs typeface="Rubik"/>
              <a:sym typeface="Rubik"/>
            </a:endParaRPr>
          </a:p>
        </p:txBody>
      </p:sp>
      <p:sp>
        <p:nvSpPr>
          <p:cNvPr id="68" name="Google Shape;68;p2"/>
          <p:cNvSpPr txBox="1"/>
          <p:nvPr/>
        </p:nvSpPr>
        <p:spPr>
          <a:xfrm>
            <a:off x="8671036" y="4014952"/>
            <a:ext cx="2721000" cy="1746900"/>
          </a:xfrm>
          <a:prstGeom prst="rect">
            <a:avLst/>
          </a:prstGeom>
          <a:noFill/>
          <a:ln>
            <a:noFill/>
          </a:ln>
        </p:spPr>
        <p:txBody>
          <a:bodyPr anchorCtr="0" anchor="t" bIns="45700" lIns="0" spcFirstLastPara="1" rIns="0" wrap="square" tIns="45700">
            <a:spAutoFit/>
          </a:bodyPr>
          <a:lstStyle/>
          <a:p>
            <a:pPr indent="-323850" lvl="0" marL="457200" marR="0" rtl="0" algn="l">
              <a:lnSpc>
                <a:spcPct val="130000"/>
              </a:lnSpc>
              <a:spcBef>
                <a:spcPts val="0"/>
              </a:spcBef>
              <a:spcAft>
                <a:spcPts val="0"/>
              </a:spcAft>
              <a:buClr>
                <a:srgbClr val="0D182E"/>
              </a:buClr>
              <a:buSzPts val="1500"/>
              <a:buFont typeface="Nunito"/>
              <a:buChar char="●"/>
            </a:pPr>
            <a:r>
              <a:rPr lang="fr-FR" sz="1500">
                <a:solidFill>
                  <a:srgbClr val="0D182E"/>
                </a:solidFill>
                <a:latin typeface="Nunito"/>
                <a:ea typeface="Nunito"/>
                <a:cs typeface="Nunito"/>
                <a:sym typeface="Nunito"/>
              </a:rPr>
              <a:t>Comprendre la notion de donnée personnelle</a:t>
            </a:r>
            <a:endParaRPr sz="1500">
              <a:solidFill>
                <a:srgbClr val="0D182E"/>
              </a:solidFill>
              <a:latin typeface="Nunito"/>
              <a:ea typeface="Nunito"/>
              <a:cs typeface="Nunito"/>
              <a:sym typeface="Nunito"/>
            </a:endParaRPr>
          </a:p>
          <a:p>
            <a:pPr indent="-323850" lvl="0" marL="457200" marR="0" rtl="0" algn="l">
              <a:lnSpc>
                <a:spcPct val="130000"/>
              </a:lnSpc>
              <a:spcBef>
                <a:spcPts val="0"/>
              </a:spcBef>
              <a:spcAft>
                <a:spcPts val="0"/>
              </a:spcAft>
              <a:buClr>
                <a:srgbClr val="0D182E"/>
              </a:buClr>
              <a:buSzPts val="1500"/>
              <a:buFont typeface="Nunito"/>
              <a:buChar char="●"/>
            </a:pPr>
            <a:r>
              <a:rPr lang="fr-FR" sz="1500">
                <a:solidFill>
                  <a:srgbClr val="0D182E"/>
                </a:solidFill>
                <a:latin typeface="Nunito"/>
                <a:ea typeface="Nunito"/>
                <a:cs typeface="Nunito"/>
                <a:sym typeface="Nunito"/>
              </a:rPr>
              <a:t>Identifier les enjeux de protection des données personnelles</a:t>
            </a:r>
            <a:endParaRPr sz="1500">
              <a:solidFill>
                <a:srgbClr val="0D182E"/>
              </a:solidFill>
              <a:latin typeface="Nunito"/>
              <a:ea typeface="Nunito"/>
              <a:cs typeface="Nunito"/>
              <a:sym typeface="Nunito"/>
            </a:endParaRPr>
          </a:p>
          <a:p>
            <a:pPr indent="0" lvl="0" marL="457200" marR="0" rtl="0" algn="l">
              <a:lnSpc>
                <a:spcPct val="130000"/>
              </a:lnSpc>
              <a:spcBef>
                <a:spcPts val="0"/>
              </a:spcBef>
              <a:spcAft>
                <a:spcPts val="0"/>
              </a:spcAft>
              <a:buNone/>
            </a:pPr>
            <a:r>
              <a:t/>
            </a:r>
            <a:endParaRPr sz="1000">
              <a:solidFill>
                <a:srgbClr val="0D182E"/>
              </a:solidFill>
              <a:latin typeface="Nunito"/>
              <a:ea typeface="Nunito"/>
              <a:cs typeface="Nunito"/>
              <a:sym typeface="Nunito"/>
            </a:endParaRPr>
          </a:p>
        </p:txBody>
      </p:sp>
      <p:sp>
        <p:nvSpPr>
          <p:cNvPr id="69" name="Google Shape;69;p2"/>
          <p:cNvSpPr txBox="1"/>
          <p:nvPr/>
        </p:nvSpPr>
        <p:spPr>
          <a:xfrm>
            <a:off x="713575" y="2079575"/>
            <a:ext cx="70338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700">
                <a:latin typeface="Open Sans"/>
                <a:ea typeface="Open Sans"/>
                <a:cs typeface="Open Sans"/>
                <a:sym typeface="Open Sans"/>
              </a:rPr>
              <a:t>Introduction</a:t>
            </a:r>
            <a:endParaRPr sz="1700">
              <a:latin typeface="Open Sans"/>
              <a:ea typeface="Open Sans"/>
              <a:cs typeface="Open Sans"/>
              <a:sym typeface="Open Sans"/>
            </a:endParaRPr>
          </a:p>
          <a:p>
            <a:pPr indent="0" lvl="0" marL="0" rtl="0" algn="l">
              <a:spcBef>
                <a:spcPts val="0"/>
              </a:spcBef>
              <a:spcAft>
                <a:spcPts val="0"/>
              </a:spcAft>
              <a:buNone/>
            </a:pPr>
            <a:r>
              <a:rPr lang="fr-FR" sz="1700">
                <a:solidFill>
                  <a:schemeClr val="dk1"/>
                </a:solidFill>
                <a:latin typeface="Open Sans"/>
                <a:ea typeface="Open Sans"/>
                <a:cs typeface="Open Sans"/>
                <a:sym typeface="Open Sans"/>
              </a:rPr>
              <a:t>Historique de la l</a:t>
            </a:r>
            <a:r>
              <a:rPr lang="fr-FR" sz="1700">
                <a:solidFill>
                  <a:schemeClr val="dk1"/>
                </a:solidFill>
                <a:latin typeface="Open Sans"/>
                <a:ea typeface="Open Sans"/>
                <a:cs typeface="Open Sans"/>
                <a:sym typeface="Open Sans"/>
              </a:rPr>
              <a:t>a protection des données en France</a:t>
            </a:r>
            <a:endParaRPr sz="1700">
              <a:solidFill>
                <a:schemeClr val="dk1"/>
              </a:solidFill>
              <a:latin typeface="Open Sans"/>
              <a:ea typeface="Open Sans"/>
              <a:cs typeface="Open Sans"/>
              <a:sym typeface="Open Sans"/>
            </a:endParaRPr>
          </a:p>
          <a:p>
            <a:pPr indent="0" lvl="0" marL="0" rtl="0" algn="l">
              <a:spcBef>
                <a:spcPts val="0"/>
              </a:spcBef>
              <a:spcAft>
                <a:spcPts val="0"/>
              </a:spcAft>
              <a:buNone/>
            </a:pPr>
            <a:r>
              <a:rPr lang="fr-FR" sz="1700">
                <a:latin typeface="Open Sans"/>
                <a:ea typeface="Open Sans"/>
                <a:cs typeface="Open Sans"/>
                <a:sym typeface="Open Sans"/>
              </a:rPr>
              <a:t>La nouveauté depuis 2018: le RGPD </a:t>
            </a:r>
            <a:br>
              <a:rPr lang="fr-FR" sz="1700">
                <a:latin typeface="Open Sans"/>
                <a:ea typeface="Open Sans"/>
                <a:cs typeface="Open Sans"/>
                <a:sym typeface="Open Sans"/>
              </a:rPr>
            </a:br>
            <a:r>
              <a:rPr lang="fr-FR" sz="1700">
                <a:latin typeface="Open Sans"/>
                <a:ea typeface="Open Sans"/>
                <a:cs typeface="Open Sans"/>
                <a:sym typeface="Open Sans"/>
              </a:rPr>
              <a:t>Les notions essentielles de la protection des données</a:t>
            </a:r>
            <a:endParaRPr sz="1700">
              <a:latin typeface="Open Sans"/>
              <a:ea typeface="Open Sans"/>
              <a:cs typeface="Open Sans"/>
              <a:sym typeface="Open Sans"/>
            </a:endParaRPr>
          </a:p>
          <a:p>
            <a:pPr indent="0" lvl="0" marL="0" rtl="0" algn="l">
              <a:spcBef>
                <a:spcPts val="0"/>
              </a:spcBef>
              <a:spcAft>
                <a:spcPts val="0"/>
              </a:spcAft>
              <a:buNone/>
            </a:pPr>
            <a:r>
              <a:rPr lang="fr-FR" sz="1700">
                <a:latin typeface="Open Sans"/>
                <a:ea typeface="Open Sans"/>
                <a:cs typeface="Open Sans"/>
                <a:sym typeface="Open Sans"/>
              </a:rPr>
              <a:t>Que faire en pratique</a:t>
            </a:r>
            <a:endParaRPr sz="17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fr-FR" sz="1700">
                <a:solidFill>
                  <a:schemeClr val="dk1"/>
                </a:solidFill>
                <a:latin typeface="Open Sans"/>
                <a:ea typeface="Open Sans"/>
                <a:cs typeface="Open Sans"/>
                <a:sym typeface="Open Sans"/>
              </a:rPr>
              <a:t>Aperçu de la protection des données dans le monde</a:t>
            </a:r>
            <a:endParaRPr sz="1700">
              <a:latin typeface="Open Sans"/>
              <a:ea typeface="Open Sans"/>
              <a:cs typeface="Open Sans"/>
              <a:sym typeface="Open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1c26921bacc_0_642"/>
          <p:cNvSpPr txBox="1"/>
          <p:nvPr>
            <p:ph type="title"/>
          </p:nvPr>
        </p:nvSpPr>
        <p:spPr>
          <a:xfrm>
            <a:off x="1725227" y="990970"/>
            <a:ext cx="8741400" cy="642600"/>
          </a:xfrm>
          <a:prstGeom prst="rect">
            <a:avLst/>
          </a:prstGeom>
          <a:noFill/>
          <a:ln>
            <a:noFill/>
          </a:ln>
        </p:spPr>
        <p:txBody>
          <a:bodyPr anchorCtr="0" anchor="t" bIns="0" lIns="0" spcFirstLastPara="1" rIns="0" wrap="square" tIns="192000">
            <a:noAutofit/>
          </a:bodyPr>
          <a:lstStyle/>
          <a:p>
            <a:pPr indent="0" lvl="0" marL="0" rtl="0" algn="ctr">
              <a:lnSpc>
                <a:spcPct val="80000"/>
              </a:lnSpc>
              <a:spcBef>
                <a:spcPts val="0"/>
              </a:spcBef>
              <a:spcAft>
                <a:spcPts val="0"/>
              </a:spcAft>
              <a:buClr>
                <a:schemeClr val="dk1"/>
              </a:buClr>
              <a:buSzPts val="2400"/>
              <a:buFont typeface="Open Sans"/>
              <a:buNone/>
            </a:pPr>
            <a:r>
              <a:rPr lang="fr-FR"/>
              <a:t>Les grands principes de la protection des données</a:t>
            </a:r>
            <a:endParaRPr/>
          </a:p>
        </p:txBody>
      </p:sp>
      <p:sp>
        <p:nvSpPr>
          <p:cNvPr id="249" name="Google Shape;249;g1c26921bacc_0_642"/>
          <p:cNvSpPr txBox="1"/>
          <p:nvPr>
            <p:ph idx="12" type="sldNum"/>
          </p:nvPr>
        </p:nvSpPr>
        <p:spPr>
          <a:xfrm>
            <a:off x="11560052" y="6354830"/>
            <a:ext cx="513600" cy="22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FR"/>
              <a:t>‹#›</a:t>
            </a:fld>
            <a:endParaRPr/>
          </a:p>
        </p:txBody>
      </p:sp>
      <p:sp>
        <p:nvSpPr>
          <p:cNvPr id="250" name="Google Shape;250;g1c26921bacc_0_642"/>
          <p:cNvSpPr txBox="1"/>
          <p:nvPr/>
        </p:nvSpPr>
        <p:spPr>
          <a:xfrm>
            <a:off x="2334179" y="3379838"/>
            <a:ext cx="1348200" cy="831000"/>
          </a:xfrm>
          <a:prstGeom prst="rect">
            <a:avLst/>
          </a:prstGeom>
          <a:solidFill>
            <a:srgbClr val="5BD4FF"/>
          </a:solid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Obligation de déclarer ses fichiers</a:t>
            </a:r>
            <a:endParaRPr/>
          </a:p>
        </p:txBody>
      </p:sp>
      <p:sp>
        <p:nvSpPr>
          <p:cNvPr id="251" name="Google Shape;251;g1c26921bacc_0_642"/>
          <p:cNvSpPr txBox="1"/>
          <p:nvPr/>
        </p:nvSpPr>
        <p:spPr>
          <a:xfrm>
            <a:off x="244454" y="3338713"/>
            <a:ext cx="13482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Conditions de licéité du traitement</a:t>
            </a:r>
            <a:endParaRPr/>
          </a:p>
        </p:txBody>
      </p:sp>
      <p:sp>
        <p:nvSpPr>
          <p:cNvPr id="252" name="Google Shape;252;g1c26921bacc_0_642"/>
          <p:cNvSpPr txBox="1"/>
          <p:nvPr/>
        </p:nvSpPr>
        <p:spPr>
          <a:xfrm>
            <a:off x="6922561" y="3338713"/>
            <a:ext cx="13401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Obligation de sécuriser les données</a:t>
            </a:r>
            <a:endParaRPr/>
          </a:p>
        </p:txBody>
      </p:sp>
      <p:sp>
        <p:nvSpPr>
          <p:cNvPr id="253" name="Google Shape;253;g1c26921bacc_0_642"/>
          <p:cNvSpPr/>
          <p:nvPr/>
        </p:nvSpPr>
        <p:spPr>
          <a:xfrm>
            <a:off x="635493" y="2203099"/>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1</a:t>
            </a:r>
            <a:endParaRPr/>
          </a:p>
        </p:txBody>
      </p:sp>
      <p:sp>
        <p:nvSpPr>
          <p:cNvPr id="254" name="Google Shape;254;g1c26921bacc_0_642"/>
          <p:cNvSpPr/>
          <p:nvPr/>
        </p:nvSpPr>
        <p:spPr>
          <a:xfrm>
            <a:off x="2814787" y="2163550"/>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2</a:t>
            </a:r>
            <a:endParaRPr/>
          </a:p>
        </p:txBody>
      </p:sp>
      <p:sp>
        <p:nvSpPr>
          <p:cNvPr id="255" name="Google Shape;255;g1c26921bacc_0_642"/>
          <p:cNvSpPr/>
          <p:nvPr/>
        </p:nvSpPr>
        <p:spPr>
          <a:xfrm>
            <a:off x="9481446" y="2230574"/>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5</a:t>
            </a:r>
            <a:endParaRPr/>
          </a:p>
        </p:txBody>
      </p:sp>
      <p:sp>
        <p:nvSpPr>
          <p:cNvPr id="256" name="Google Shape;256;g1c26921bacc_0_642"/>
          <p:cNvSpPr/>
          <p:nvPr/>
        </p:nvSpPr>
        <p:spPr>
          <a:xfrm>
            <a:off x="5058470" y="2163562"/>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3</a:t>
            </a:r>
            <a:endParaRPr/>
          </a:p>
        </p:txBody>
      </p:sp>
      <p:sp>
        <p:nvSpPr>
          <p:cNvPr id="257" name="Google Shape;257;g1c26921bacc_0_642"/>
          <p:cNvSpPr txBox="1"/>
          <p:nvPr/>
        </p:nvSpPr>
        <p:spPr>
          <a:xfrm>
            <a:off x="4423902" y="3259625"/>
            <a:ext cx="1623900" cy="83100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fr-FR" sz="1600">
                <a:solidFill>
                  <a:srgbClr val="223660"/>
                </a:solidFill>
                <a:latin typeface="Rubik"/>
                <a:ea typeface="Rubik"/>
                <a:cs typeface="Rubik"/>
                <a:sym typeface="Rubik"/>
              </a:rPr>
              <a:t>La durée de conservation limitée</a:t>
            </a:r>
            <a:endParaRPr/>
          </a:p>
        </p:txBody>
      </p:sp>
      <p:sp>
        <p:nvSpPr>
          <p:cNvPr id="258" name="Google Shape;258;g1c26921bacc_0_642"/>
          <p:cNvSpPr/>
          <p:nvPr/>
        </p:nvSpPr>
        <p:spPr>
          <a:xfrm>
            <a:off x="7286046" y="2203099"/>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4</a:t>
            </a:r>
            <a:endParaRPr/>
          </a:p>
        </p:txBody>
      </p:sp>
      <p:sp>
        <p:nvSpPr>
          <p:cNvPr id="259" name="Google Shape;259;g1c26921bacc_0_642"/>
          <p:cNvSpPr txBox="1"/>
          <p:nvPr/>
        </p:nvSpPr>
        <p:spPr>
          <a:xfrm>
            <a:off x="9137411" y="3259626"/>
            <a:ext cx="13401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Droits des personnes concernées</a:t>
            </a:r>
            <a:endParaRPr/>
          </a:p>
        </p:txBody>
      </p:sp>
      <p:sp>
        <p:nvSpPr>
          <p:cNvPr id="260" name="Google Shape;260;g1c26921bacc_0_642"/>
          <p:cNvSpPr/>
          <p:nvPr/>
        </p:nvSpPr>
        <p:spPr>
          <a:xfrm>
            <a:off x="1834350" y="4414975"/>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6</a:t>
            </a:r>
            <a:endParaRPr/>
          </a:p>
        </p:txBody>
      </p:sp>
      <p:sp>
        <p:nvSpPr>
          <p:cNvPr id="261" name="Google Shape;261;g1c26921bacc_0_642"/>
          <p:cNvSpPr txBox="1"/>
          <p:nvPr/>
        </p:nvSpPr>
        <p:spPr>
          <a:xfrm>
            <a:off x="1443299" y="5185200"/>
            <a:ext cx="1623900" cy="585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Collecte du consentement</a:t>
            </a:r>
            <a:endParaRPr/>
          </a:p>
        </p:txBody>
      </p:sp>
      <p:sp>
        <p:nvSpPr>
          <p:cNvPr id="262" name="Google Shape;262;g1c26921bacc_0_642"/>
          <p:cNvSpPr/>
          <p:nvPr/>
        </p:nvSpPr>
        <p:spPr>
          <a:xfrm>
            <a:off x="4423900" y="4292250"/>
            <a:ext cx="4233300" cy="2370900"/>
          </a:xfrm>
          <a:prstGeom prst="wedgeRectCallout">
            <a:avLst>
              <a:gd fmla="val -68502" name="adj1"/>
              <a:gd fmla="val -64984" name="adj2"/>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FR" sz="1450">
                <a:solidFill>
                  <a:schemeClr val="dk1"/>
                </a:solidFill>
                <a:highlight>
                  <a:srgbClr val="FFFFFF"/>
                </a:highlight>
                <a:latin typeface="Open Sans"/>
                <a:ea typeface="Open Sans"/>
                <a:cs typeface="Open Sans"/>
                <a:sym typeface="Open Sans"/>
              </a:rPr>
              <a:t>Chaque responsable du traitement tient un registre des activités de traitement effectuées sous sa responsabilité.</a:t>
            </a:r>
            <a:br>
              <a:rPr lang="fr-FR" sz="1450">
                <a:solidFill>
                  <a:schemeClr val="dk1"/>
                </a:solidFill>
                <a:highlight>
                  <a:srgbClr val="FFFFFF"/>
                </a:highlight>
                <a:latin typeface="Open Sans"/>
                <a:ea typeface="Open Sans"/>
                <a:cs typeface="Open Sans"/>
                <a:sym typeface="Open Sans"/>
              </a:rPr>
            </a:br>
            <a:br>
              <a:rPr lang="fr-FR" sz="1450">
                <a:solidFill>
                  <a:schemeClr val="dk1"/>
                </a:solidFill>
                <a:highlight>
                  <a:srgbClr val="FFFFFF"/>
                </a:highlight>
                <a:latin typeface="Open Sans"/>
                <a:ea typeface="Open Sans"/>
                <a:cs typeface="Open Sans"/>
                <a:sym typeface="Open Sans"/>
              </a:rPr>
            </a:br>
            <a:r>
              <a:rPr lang="fr-FR" sz="1450">
                <a:solidFill>
                  <a:schemeClr val="dk1"/>
                </a:solidFill>
                <a:highlight>
                  <a:srgbClr val="FFFFFF"/>
                </a:highlight>
                <a:latin typeface="Open Sans"/>
                <a:ea typeface="Open Sans"/>
                <a:cs typeface="Open Sans"/>
                <a:sym typeface="Open Sans"/>
              </a:rPr>
              <a:t>Logique d’auto déclaration = ACCOUNTABILITY</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
        <p:nvSpPr>
          <p:cNvPr id="263" name="Google Shape;263;g1c26921bacc_0_642"/>
          <p:cNvSpPr txBox="1"/>
          <p:nvPr/>
        </p:nvSpPr>
        <p:spPr>
          <a:xfrm>
            <a:off x="0" y="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FR" sz="1200">
                <a:solidFill>
                  <a:srgbClr val="1D1C1D"/>
                </a:solidFill>
              </a:rPr>
              <a:t>supprimer de l’espace de travail</a:t>
            </a:r>
            <a:endParaRPr/>
          </a:p>
        </p:txBody>
      </p:sp>
      <p:sp>
        <p:nvSpPr>
          <p:cNvPr id="264" name="Google Shape;264;g1c26921bacc_0_642"/>
          <p:cNvSpPr txBox="1"/>
          <p:nvPr/>
        </p:nvSpPr>
        <p:spPr>
          <a:xfrm>
            <a:off x="152400" y="1524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FR" sz="1200">
                <a:solidFill>
                  <a:srgbClr val="1D1C1D"/>
                </a:solidFill>
              </a:rPr>
              <a:t>supprimer de l’espace de travail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1c26921bacc_0_667"/>
          <p:cNvSpPr txBox="1"/>
          <p:nvPr>
            <p:ph type="title"/>
          </p:nvPr>
        </p:nvSpPr>
        <p:spPr>
          <a:xfrm>
            <a:off x="1725227" y="990970"/>
            <a:ext cx="8741400" cy="642600"/>
          </a:xfrm>
          <a:prstGeom prst="rect">
            <a:avLst/>
          </a:prstGeom>
          <a:noFill/>
          <a:ln>
            <a:noFill/>
          </a:ln>
        </p:spPr>
        <p:txBody>
          <a:bodyPr anchorCtr="0" anchor="t" bIns="0" lIns="0" spcFirstLastPara="1" rIns="0" wrap="square" tIns="192000">
            <a:noAutofit/>
          </a:bodyPr>
          <a:lstStyle/>
          <a:p>
            <a:pPr indent="0" lvl="0" marL="0" rtl="0" algn="ctr">
              <a:lnSpc>
                <a:spcPct val="80000"/>
              </a:lnSpc>
              <a:spcBef>
                <a:spcPts val="0"/>
              </a:spcBef>
              <a:spcAft>
                <a:spcPts val="0"/>
              </a:spcAft>
              <a:buClr>
                <a:schemeClr val="dk1"/>
              </a:buClr>
              <a:buSzPts val="2400"/>
              <a:buFont typeface="Open Sans"/>
              <a:buNone/>
            </a:pPr>
            <a:r>
              <a:rPr lang="fr-FR"/>
              <a:t>Les grands principes de la protection des données</a:t>
            </a:r>
            <a:endParaRPr/>
          </a:p>
        </p:txBody>
      </p:sp>
      <p:sp>
        <p:nvSpPr>
          <p:cNvPr id="270" name="Google Shape;270;g1c26921bacc_0_667"/>
          <p:cNvSpPr txBox="1"/>
          <p:nvPr>
            <p:ph idx="12" type="sldNum"/>
          </p:nvPr>
        </p:nvSpPr>
        <p:spPr>
          <a:xfrm>
            <a:off x="11560052" y="6354830"/>
            <a:ext cx="513600" cy="22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FR"/>
              <a:t>‹#›</a:t>
            </a:fld>
            <a:endParaRPr/>
          </a:p>
        </p:txBody>
      </p:sp>
      <p:sp>
        <p:nvSpPr>
          <p:cNvPr id="271" name="Google Shape;271;g1c26921bacc_0_667"/>
          <p:cNvSpPr txBox="1"/>
          <p:nvPr/>
        </p:nvSpPr>
        <p:spPr>
          <a:xfrm>
            <a:off x="2334179" y="3379838"/>
            <a:ext cx="13482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Obligation de déclarer ses fichiers</a:t>
            </a:r>
            <a:endParaRPr/>
          </a:p>
        </p:txBody>
      </p:sp>
      <p:sp>
        <p:nvSpPr>
          <p:cNvPr id="272" name="Google Shape;272;g1c26921bacc_0_667"/>
          <p:cNvSpPr txBox="1"/>
          <p:nvPr/>
        </p:nvSpPr>
        <p:spPr>
          <a:xfrm>
            <a:off x="244454" y="3338713"/>
            <a:ext cx="13482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Conditions de licéité du traitement</a:t>
            </a:r>
            <a:endParaRPr/>
          </a:p>
        </p:txBody>
      </p:sp>
      <p:sp>
        <p:nvSpPr>
          <p:cNvPr id="273" name="Google Shape;273;g1c26921bacc_0_667"/>
          <p:cNvSpPr txBox="1"/>
          <p:nvPr/>
        </p:nvSpPr>
        <p:spPr>
          <a:xfrm>
            <a:off x="6922561" y="3338713"/>
            <a:ext cx="13401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Obligation de sécuriser les données</a:t>
            </a:r>
            <a:endParaRPr/>
          </a:p>
        </p:txBody>
      </p:sp>
      <p:sp>
        <p:nvSpPr>
          <p:cNvPr id="274" name="Google Shape;274;g1c26921bacc_0_667"/>
          <p:cNvSpPr/>
          <p:nvPr/>
        </p:nvSpPr>
        <p:spPr>
          <a:xfrm>
            <a:off x="635493" y="2203099"/>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1</a:t>
            </a:r>
            <a:endParaRPr/>
          </a:p>
        </p:txBody>
      </p:sp>
      <p:sp>
        <p:nvSpPr>
          <p:cNvPr id="275" name="Google Shape;275;g1c26921bacc_0_667"/>
          <p:cNvSpPr/>
          <p:nvPr/>
        </p:nvSpPr>
        <p:spPr>
          <a:xfrm>
            <a:off x="2814787" y="2163550"/>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2</a:t>
            </a:r>
            <a:endParaRPr/>
          </a:p>
        </p:txBody>
      </p:sp>
      <p:sp>
        <p:nvSpPr>
          <p:cNvPr id="276" name="Google Shape;276;g1c26921bacc_0_667"/>
          <p:cNvSpPr/>
          <p:nvPr/>
        </p:nvSpPr>
        <p:spPr>
          <a:xfrm>
            <a:off x="9481446" y="2230574"/>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5</a:t>
            </a:r>
            <a:endParaRPr/>
          </a:p>
        </p:txBody>
      </p:sp>
      <p:sp>
        <p:nvSpPr>
          <p:cNvPr id="277" name="Google Shape;277;g1c26921bacc_0_667"/>
          <p:cNvSpPr/>
          <p:nvPr/>
        </p:nvSpPr>
        <p:spPr>
          <a:xfrm>
            <a:off x="5058470" y="2163562"/>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3</a:t>
            </a:r>
            <a:endParaRPr/>
          </a:p>
        </p:txBody>
      </p:sp>
      <p:sp>
        <p:nvSpPr>
          <p:cNvPr id="278" name="Google Shape;278;g1c26921bacc_0_667"/>
          <p:cNvSpPr txBox="1"/>
          <p:nvPr/>
        </p:nvSpPr>
        <p:spPr>
          <a:xfrm>
            <a:off x="4423902" y="3259625"/>
            <a:ext cx="1623900" cy="831000"/>
          </a:xfrm>
          <a:prstGeom prst="rect">
            <a:avLst/>
          </a:prstGeom>
          <a:solidFill>
            <a:srgbClr val="5BD4FF"/>
          </a:solid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fr-FR" sz="1600">
                <a:solidFill>
                  <a:srgbClr val="223660"/>
                </a:solidFill>
                <a:latin typeface="Rubik"/>
                <a:ea typeface="Rubik"/>
                <a:cs typeface="Rubik"/>
                <a:sym typeface="Rubik"/>
              </a:rPr>
              <a:t>La durée de conservation limitée</a:t>
            </a:r>
            <a:endParaRPr/>
          </a:p>
        </p:txBody>
      </p:sp>
      <p:sp>
        <p:nvSpPr>
          <p:cNvPr id="279" name="Google Shape;279;g1c26921bacc_0_667"/>
          <p:cNvSpPr/>
          <p:nvPr/>
        </p:nvSpPr>
        <p:spPr>
          <a:xfrm>
            <a:off x="7286046" y="2203099"/>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4</a:t>
            </a:r>
            <a:endParaRPr/>
          </a:p>
        </p:txBody>
      </p:sp>
      <p:sp>
        <p:nvSpPr>
          <p:cNvPr id="280" name="Google Shape;280;g1c26921bacc_0_667"/>
          <p:cNvSpPr txBox="1"/>
          <p:nvPr/>
        </p:nvSpPr>
        <p:spPr>
          <a:xfrm>
            <a:off x="9137411" y="3259626"/>
            <a:ext cx="13401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Droits des personnes concernées</a:t>
            </a:r>
            <a:endParaRPr/>
          </a:p>
        </p:txBody>
      </p:sp>
      <p:sp>
        <p:nvSpPr>
          <p:cNvPr id="281" name="Google Shape;281;g1c26921bacc_0_667"/>
          <p:cNvSpPr/>
          <p:nvPr/>
        </p:nvSpPr>
        <p:spPr>
          <a:xfrm>
            <a:off x="1834350" y="4414975"/>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6</a:t>
            </a:r>
            <a:endParaRPr/>
          </a:p>
        </p:txBody>
      </p:sp>
      <p:sp>
        <p:nvSpPr>
          <p:cNvPr id="282" name="Google Shape;282;g1c26921bacc_0_667"/>
          <p:cNvSpPr txBox="1"/>
          <p:nvPr/>
        </p:nvSpPr>
        <p:spPr>
          <a:xfrm>
            <a:off x="1443299" y="5185200"/>
            <a:ext cx="1623900" cy="585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Collecte du consentement</a:t>
            </a:r>
            <a:endParaRPr/>
          </a:p>
        </p:txBody>
      </p:sp>
      <p:sp>
        <p:nvSpPr>
          <p:cNvPr id="283" name="Google Shape;283;g1c26921bacc_0_667"/>
          <p:cNvSpPr/>
          <p:nvPr/>
        </p:nvSpPr>
        <p:spPr>
          <a:xfrm>
            <a:off x="4423900" y="4414975"/>
            <a:ext cx="4233300" cy="1782600"/>
          </a:xfrm>
          <a:prstGeom prst="wedgeRectCallout">
            <a:avLst>
              <a:gd fmla="val -21001" name="adj1"/>
              <a:gd fmla="val -67315" name="adj2"/>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FR" sz="1450">
                <a:solidFill>
                  <a:schemeClr val="dk1"/>
                </a:solidFill>
                <a:highlight>
                  <a:srgbClr val="FFFFFF"/>
                </a:highlight>
                <a:latin typeface="Open Sans"/>
                <a:ea typeface="Open Sans"/>
                <a:cs typeface="Open Sans"/>
                <a:sym typeface="Open Sans"/>
              </a:rPr>
              <a:t>Une durée de conservation précise doit être définie en fonction des données traitées et de leur finalité.</a:t>
            </a:r>
            <a:br>
              <a:rPr lang="fr-FR" sz="1450">
                <a:solidFill>
                  <a:schemeClr val="dk1"/>
                </a:solidFill>
                <a:highlight>
                  <a:srgbClr val="FFFFFF"/>
                </a:highlight>
                <a:latin typeface="Open Sans"/>
                <a:ea typeface="Open Sans"/>
                <a:cs typeface="Open Sans"/>
                <a:sym typeface="Open Sans"/>
              </a:rPr>
            </a:br>
            <a:br>
              <a:rPr lang="fr-FR" sz="1450">
                <a:solidFill>
                  <a:schemeClr val="dk1"/>
                </a:solidFill>
                <a:highlight>
                  <a:srgbClr val="FFFFFF"/>
                </a:highlight>
                <a:latin typeface="Open Sans"/>
                <a:ea typeface="Open Sans"/>
                <a:cs typeface="Open Sans"/>
                <a:sym typeface="Open Sans"/>
              </a:rPr>
            </a:br>
            <a:r>
              <a:rPr lang="fr-FR" sz="1450">
                <a:solidFill>
                  <a:schemeClr val="dk1"/>
                </a:solidFill>
                <a:highlight>
                  <a:srgbClr val="FFFFFF"/>
                </a:highlight>
                <a:latin typeface="Open Sans"/>
                <a:ea typeface="Open Sans"/>
                <a:cs typeface="Open Sans"/>
                <a:sym typeface="Open Sans"/>
              </a:rPr>
              <a:t>Des durées minimum et maximum existent dans certains domaines. Ex: 2ans de durées de conservation d’une candidature</a:t>
            </a:r>
            <a:endParaRPr sz="145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45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1c26921bacc_0_684"/>
          <p:cNvSpPr txBox="1"/>
          <p:nvPr>
            <p:ph type="title"/>
          </p:nvPr>
        </p:nvSpPr>
        <p:spPr>
          <a:xfrm>
            <a:off x="1725227" y="990970"/>
            <a:ext cx="8741400" cy="642600"/>
          </a:xfrm>
          <a:prstGeom prst="rect">
            <a:avLst/>
          </a:prstGeom>
          <a:noFill/>
          <a:ln>
            <a:noFill/>
          </a:ln>
        </p:spPr>
        <p:txBody>
          <a:bodyPr anchorCtr="0" anchor="t" bIns="0" lIns="0" spcFirstLastPara="1" rIns="0" wrap="square" tIns="192000">
            <a:noAutofit/>
          </a:bodyPr>
          <a:lstStyle/>
          <a:p>
            <a:pPr indent="0" lvl="0" marL="0" rtl="0" algn="ctr">
              <a:lnSpc>
                <a:spcPct val="80000"/>
              </a:lnSpc>
              <a:spcBef>
                <a:spcPts val="0"/>
              </a:spcBef>
              <a:spcAft>
                <a:spcPts val="0"/>
              </a:spcAft>
              <a:buClr>
                <a:schemeClr val="dk1"/>
              </a:buClr>
              <a:buSzPts val="2400"/>
              <a:buFont typeface="Open Sans"/>
              <a:buNone/>
            </a:pPr>
            <a:r>
              <a:rPr lang="fr-FR"/>
              <a:t>Les grands principes de la protection des données</a:t>
            </a:r>
            <a:endParaRPr/>
          </a:p>
        </p:txBody>
      </p:sp>
      <p:sp>
        <p:nvSpPr>
          <p:cNvPr id="289" name="Google Shape;289;g1c26921bacc_0_684"/>
          <p:cNvSpPr txBox="1"/>
          <p:nvPr>
            <p:ph idx="12" type="sldNum"/>
          </p:nvPr>
        </p:nvSpPr>
        <p:spPr>
          <a:xfrm>
            <a:off x="11560052" y="6354830"/>
            <a:ext cx="513600" cy="22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FR"/>
              <a:t>‹#›</a:t>
            </a:fld>
            <a:endParaRPr/>
          </a:p>
        </p:txBody>
      </p:sp>
      <p:sp>
        <p:nvSpPr>
          <p:cNvPr id="290" name="Google Shape;290;g1c26921bacc_0_684"/>
          <p:cNvSpPr txBox="1"/>
          <p:nvPr/>
        </p:nvSpPr>
        <p:spPr>
          <a:xfrm>
            <a:off x="2334179" y="3379838"/>
            <a:ext cx="13482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Obligation de déclarer ses fichiers</a:t>
            </a:r>
            <a:endParaRPr/>
          </a:p>
        </p:txBody>
      </p:sp>
      <p:sp>
        <p:nvSpPr>
          <p:cNvPr id="291" name="Google Shape;291;g1c26921bacc_0_684"/>
          <p:cNvSpPr txBox="1"/>
          <p:nvPr/>
        </p:nvSpPr>
        <p:spPr>
          <a:xfrm>
            <a:off x="244454" y="3338713"/>
            <a:ext cx="13482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Conditions de licéité du traitement</a:t>
            </a:r>
            <a:endParaRPr/>
          </a:p>
        </p:txBody>
      </p:sp>
      <p:sp>
        <p:nvSpPr>
          <p:cNvPr id="292" name="Google Shape;292;g1c26921bacc_0_684"/>
          <p:cNvSpPr txBox="1"/>
          <p:nvPr/>
        </p:nvSpPr>
        <p:spPr>
          <a:xfrm>
            <a:off x="6922561" y="3338713"/>
            <a:ext cx="1340100" cy="831000"/>
          </a:xfrm>
          <a:prstGeom prst="rect">
            <a:avLst/>
          </a:prstGeom>
          <a:solidFill>
            <a:srgbClr val="5BD4FF"/>
          </a:solid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Obligation de sécuriser les données</a:t>
            </a:r>
            <a:endParaRPr/>
          </a:p>
        </p:txBody>
      </p:sp>
      <p:sp>
        <p:nvSpPr>
          <p:cNvPr id="293" name="Google Shape;293;g1c26921bacc_0_684"/>
          <p:cNvSpPr/>
          <p:nvPr/>
        </p:nvSpPr>
        <p:spPr>
          <a:xfrm>
            <a:off x="635493" y="2203099"/>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1</a:t>
            </a:r>
            <a:endParaRPr/>
          </a:p>
        </p:txBody>
      </p:sp>
      <p:sp>
        <p:nvSpPr>
          <p:cNvPr id="294" name="Google Shape;294;g1c26921bacc_0_684"/>
          <p:cNvSpPr/>
          <p:nvPr/>
        </p:nvSpPr>
        <p:spPr>
          <a:xfrm>
            <a:off x="2814787" y="2163550"/>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2</a:t>
            </a:r>
            <a:endParaRPr/>
          </a:p>
        </p:txBody>
      </p:sp>
      <p:sp>
        <p:nvSpPr>
          <p:cNvPr id="295" name="Google Shape;295;g1c26921bacc_0_684"/>
          <p:cNvSpPr/>
          <p:nvPr/>
        </p:nvSpPr>
        <p:spPr>
          <a:xfrm>
            <a:off x="9481446" y="2230574"/>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5</a:t>
            </a:r>
            <a:endParaRPr/>
          </a:p>
        </p:txBody>
      </p:sp>
      <p:sp>
        <p:nvSpPr>
          <p:cNvPr id="296" name="Google Shape;296;g1c26921bacc_0_684"/>
          <p:cNvSpPr/>
          <p:nvPr/>
        </p:nvSpPr>
        <p:spPr>
          <a:xfrm>
            <a:off x="5058470" y="2163562"/>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3</a:t>
            </a:r>
            <a:endParaRPr/>
          </a:p>
        </p:txBody>
      </p:sp>
      <p:sp>
        <p:nvSpPr>
          <p:cNvPr id="297" name="Google Shape;297;g1c26921bacc_0_684"/>
          <p:cNvSpPr txBox="1"/>
          <p:nvPr/>
        </p:nvSpPr>
        <p:spPr>
          <a:xfrm>
            <a:off x="4423902" y="3259625"/>
            <a:ext cx="1623900" cy="83100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fr-FR" sz="1600">
                <a:solidFill>
                  <a:srgbClr val="223660"/>
                </a:solidFill>
                <a:latin typeface="Rubik"/>
                <a:ea typeface="Rubik"/>
                <a:cs typeface="Rubik"/>
                <a:sym typeface="Rubik"/>
              </a:rPr>
              <a:t>La durée de conservation limitée</a:t>
            </a:r>
            <a:endParaRPr/>
          </a:p>
        </p:txBody>
      </p:sp>
      <p:sp>
        <p:nvSpPr>
          <p:cNvPr id="298" name="Google Shape;298;g1c26921bacc_0_684"/>
          <p:cNvSpPr/>
          <p:nvPr/>
        </p:nvSpPr>
        <p:spPr>
          <a:xfrm>
            <a:off x="7286046" y="2203099"/>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4</a:t>
            </a:r>
            <a:endParaRPr/>
          </a:p>
        </p:txBody>
      </p:sp>
      <p:sp>
        <p:nvSpPr>
          <p:cNvPr id="299" name="Google Shape;299;g1c26921bacc_0_684"/>
          <p:cNvSpPr txBox="1"/>
          <p:nvPr/>
        </p:nvSpPr>
        <p:spPr>
          <a:xfrm>
            <a:off x="9137411" y="3259626"/>
            <a:ext cx="13401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Droits des personnes concernées</a:t>
            </a:r>
            <a:endParaRPr/>
          </a:p>
        </p:txBody>
      </p:sp>
      <p:sp>
        <p:nvSpPr>
          <p:cNvPr id="300" name="Google Shape;300;g1c26921bacc_0_684"/>
          <p:cNvSpPr/>
          <p:nvPr/>
        </p:nvSpPr>
        <p:spPr>
          <a:xfrm>
            <a:off x="1834350" y="4414975"/>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6</a:t>
            </a:r>
            <a:endParaRPr/>
          </a:p>
        </p:txBody>
      </p:sp>
      <p:sp>
        <p:nvSpPr>
          <p:cNvPr id="301" name="Google Shape;301;g1c26921bacc_0_684"/>
          <p:cNvSpPr txBox="1"/>
          <p:nvPr/>
        </p:nvSpPr>
        <p:spPr>
          <a:xfrm>
            <a:off x="1443299" y="5185200"/>
            <a:ext cx="1623900" cy="585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Collecte du consentement</a:t>
            </a:r>
            <a:endParaRPr/>
          </a:p>
        </p:txBody>
      </p:sp>
      <p:sp>
        <p:nvSpPr>
          <p:cNvPr id="302" name="Google Shape;302;g1c26921bacc_0_684"/>
          <p:cNvSpPr/>
          <p:nvPr/>
        </p:nvSpPr>
        <p:spPr>
          <a:xfrm>
            <a:off x="4423900" y="4414975"/>
            <a:ext cx="4233300" cy="1985700"/>
          </a:xfrm>
          <a:prstGeom prst="wedgeRectCallout">
            <a:avLst>
              <a:gd fmla="val 19499" name="adj1"/>
              <a:gd fmla="val -56056" name="adj2"/>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FR" sz="1450">
                <a:solidFill>
                  <a:schemeClr val="dk1"/>
                </a:solidFill>
                <a:highlight>
                  <a:srgbClr val="FFFFFF"/>
                </a:highlight>
                <a:latin typeface="Open Sans"/>
                <a:ea typeface="Open Sans"/>
                <a:cs typeface="Open Sans"/>
                <a:sym typeface="Open Sans"/>
              </a:rPr>
              <a:t>Des mesures de sécurités adaptées doivent être mises en place afin de garantir la confidentialité, l’intégrité, la disponibilité et la traçabilité des données (critères DICT).</a:t>
            </a:r>
            <a:br>
              <a:rPr lang="fr-FR" sz="1450">
                <a:solidFill>
                  <a:schemeClr val="dk1"/>
                </a:solidFill>
                <a:highlight>
                  <a:srgbClr val="FFFFFF"/>
                </a:highlight>
                <a:latin typeface="Open Sans"/>
                <a:ea typeface="Open Sans"/>
                <a:cs typeface="Open Sans"/>
                <a:sym typeface="Open Sans"/>
              </a:rPr>
            </a:br>
            <a:br>
              <a:rPr lang="fr-FR" sz="1450">
                <a:solidFill>
                  <a:schemeClr val="dk1"/>
                </a:solidFill>
                <a:highlight>
                  <a:srgbClr val="FFFFFF"/>
                </a:highlight>
                <a:latin typeface="Open Sans"/>
                <a:ea typeface="Open Sans"/>
                <a:cs typeface="Open Sans"/>
                <a:sym typeface="Open Sans"/>
              </a:rPr>
            </a:br>
            <a:r>
              <a:rPr lang="fr-FR" sz="1450">
                <a:solidFill>
                  <a:schemeClr val="dk1"/>
                </a:solidFill>
                <a:highlight>
                  <a:srgbClr val="FFFFFF"/>
                </a:highlight>
                <a:latin typeface="Open Sans"/>
                <a:ea typeface="Open Sans"/>
                <a:cs typeface="Open Sans"/>
                <a:sym typeface="Open Sans"/>
              </a:rPr>
              <a:t>Les mesures peuvent être techniques, organisationnelles ou logiques.</a:t>
            </a:r>
            <a:endParaRPr sz="145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45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1c26921bacc_0_701"/>
          <p:cNvSpPr txBox="1"/>
          <p:nvPr>
            <p:ph type="title"/>
          </p:nvPr>
        </p:nvSpPr>
        <p:spPr>
          <a:xfrm>
            <a:off x="1725227" y="990970"/>
            <a:ext cx="8741400" cy="642600"/>
          </a:xfrm>
          <a:prstGeom prst="rect">
            <a:avLst/>
          </a:prstGeom>
          <a:noFill/>
          <a:ln>
            <a:noFill/>
          </a:ln>
        </p:spPr>
        <p:txBody>
          <a:bodyPr anchorCtr="0" anchor="t" bIns="0" lIns="0" spcFirstLastPara="1" rIns="0" wrap="square" tIns="192000">
            <a:noAutofit/>
          </a:bodyPr>
          <a:lstStyle/>
          <a:p>
            <a:pPr indent="0" lvl="0" marL="0" rtl="0" algn="ctr">
              <a:lnSpc>
                <a:spcPct val="80000"/>
              </a:lnSpc>
              <a:spcBef>
                <a:spcPts val="0"/>
              </a:spcBef>
              <a:spcAft>
                <a:spcPts val="0"/>
              </a:spcAft>
              <a:buClr>
                <a:schemeClr val="dk1"/>
              </a:buClr>
              <a:buSzPts val="2400"/>
              <a:buFont typeface="Open Sans"/>
              <a:buNone/>
            </a:pPr>
            <a:r>
              <a:rPr lang="fr-FR"/>
              <a:t>Les grands principes de la protection des données</a:t>
            </a:r>
            <a:endParaRPr/>
          </a:p>
        </p:txBody>
      </p:sp>
      <p:sp>
        <p:nvSpPr>
          <p:cNvPr id="308" name="Google Shape;308;g1c26921bacc_0_701"/>
          <p:cNvSpPr txBox="1"/>
          <p:nvPr>
            <p:ph idx="12" type="sldNum"/>
          </p:nvPr>
        </p:nvSpPr>
        <p:spPr>
          <a:xfrm>
            <a:off x="11560052" y="6354830"/>
            <a:ext cx="513600" cy="22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FR"/>
              <a:t>‹#›</a:t>
            </a:fld>
            <a:endParaRPr/>
          </a:p>
        </p:txBody>
      </p:sp>
      <p:sp>
        <p:nvSpPr>
          <p:cNvPr id="309" name="Google Shape;309;g1c26921bacc_0_701"/>
          <p:cNvSpPr txBox="1"/>
          <p:nvPr/>
        </p:nvSpPr>
        <p:spPr>
          <a:xfrm>
            <a:off x="2334179" y="3379838"/>
            <a:ext cx="13482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Obligation de déclarer ses fichiers</a:t>
            </a:r>
            <a:endParaRPr/>
          </a:p>
        </p:txBody>
      </p:sp>
      <p:sp>
        <p:nvSpPr>
          <p:cNvPr id="310" name="Google Shape;310;g1c26921bacc_0_701"/>
          <p:cNvSpPr txBox="1"/>
          <p:nvPr/>
        </p:nvSpPr>
        <p:spPr>
          <a:xfrm>
            <a:off x="244454" y="3338713"/>
            <a:ext cx="13482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Conditions de licéité du traitement</a:t>
            </a:r>
            <a:endParaRPr/>
          </a:p>
        </p:txBody>
      </p:sp>
      <p:sp>
        <p:nvSpPr>
          <p:cNvPr id="311" name="Google Shape;311;g1c26921bacc_0_701"/>
          <p:cNvSpPr txBox="1"/>
          <p:nvPr/>
        </p:nvSpPr>
        <p:spPr>
          <a:xfrm>
            <a:off x="6922561" y="3338713"/>
            <a:ext cx="13401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Obligation de sécuriser les données</a:t>
            </a:r>
            <a:endParaRPr/>
          </a:p>
        </p:txBody>
      </p:sp>
      <p:sp>
        <p:nvSpPr>
          <p:cNvPr id="312" name="Google Shape;312;g1c26921bacc_0_701"/>
          <p:cNvSpPr/>
          <p:nvPr/>
        </p:nvSpPr>
        <p:spPr>
          <a:xfrm>
            <a:off x="635493" y="2203099"/>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1</a:t>
            </a:r>
            <a:endParaRPr/>
          </a:p>
        </p:txBody>
      </p:sp>
      <p:sp>
        <p:nvSpPr>
          <p:cNvPr id="313" name="Google Shape;313;g1c26921bacc_0_701"/>
          <p:cNvSpPr/>
          <p:nvPr/>
        </p:nvSpPr>
        <p:spPr>
          <a:xfrm>
            <a:off x="2814787" y="2163550"/>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2</a:t>
            </a:r>
            <a:endParaRPr/>
          </a:p>
        </p:txBody>
      </p:sp>
      <p:sp>
        <p:nvSpPr>
          <p:cNvPr id="314" name="Google Shape;314;g1c26921bacc_0_701"/>
          <p:cNvSpPr/>
          <p:nvPr/>
        </p:nvSpPr>
        <p:spPr>
          <a:xfrm>
            <a:off x="9481446" y="2230574"/>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5</a:t>
            </a:r>
            <a:endParaRPr/>
          </a:p>
        </p:txBody>
      </p:sp>
      <p:sp>
        <p:nvSpPr>
          <p:cNvPr id="315" name="Google Shape;315;g1c26921bacc_0_701"/>
          <p:cNvSpPr/>
          <p:nvPr/>
        </p:nvSpPr>
        <p:spPr>
          <a:xfrm>
            <a:off x="5058470" y="2163562"/>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3</a:t>
            </a:r>
            <a:endParaRPr/>
          </a:p>
        </p:txBody>
      </p:sp>
      <p:sp>
        <p:nvSpPr>
          <p:cNvPr id="316" name="Google Shape;316;g1c26921bacc_0_701"/>
          <p:cNvSpPr txBox="1"/>
          <p:nvPr/>
        </p:nvSpPr>
        <p:spPr>
          <a:xfrm>
            <a:off x="4423902" y="3259625"/>
            <a:ext cx="1623900" cy="83100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fr-FR" sz="1600">
                <a:solidFill>
                  <a:srgbClr val="223660"/>
                </a:solidFill>
                <a:latin typeface="Rubik"/>
                <a:ea typeface="Rubik"/>
                <a:cs typeface="Rubik"/>
                <a:sym typeface="Rubik"/>
              </a:rPr>
              <a:t>La durée de conservation limitée</a:t>
            </a:r>
            <a:endParaRPr/>
          </a:p>
        </p:txBody>
      </p:sp>
      <p:sp>
        <p:nvSpPr>
          <p:cNvPr id="317" name="Google Shape;317;g1c26921bacc_0_701"/>
          <p:cNvSpPr/>
          <p:nvPr/>
        </p:nvSpPr>
        <p:spPr>
          <a:xfrm>
            <a:off x="7286046" y="2203099"/>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4</a:t>
            </a:r>
            <a:endParaRPr/>
          </a:p>
        </p:txBody>
      </p:sp>
      <p:sp>
        <p:nvSpPr>
          <p:cNvPr id="318" name="Google Shape;318;g1c26921bacc_0_701"/>
          <p:cNvSpPr txBox="1"/>
          <p:nvPr/>
        </p:nvSpPr>
        <p:spPr>
          <a:xfrm>
            <a:off x="9137411" y="3259626"/>
            <a:ext cx="1340100" cy="831000"/>
          </a:xfrm>
          <a:prstGeom prst="rect">
            <a:avLst/>
          </a:prstGeom>
          <a:solidFill>
            <a:srgbClr val="5BD4FF"/>
          </a:solid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Droits des personnes concernées</a:t>
            </a:r>
            <a:endParaRPr/>
          </a:p>
        </p:txBody>
      </p:sp>
      <p:sp>
        <p:nvSpPr>
          <p:cNvPr id="319" name="Google Shape;319;g1c26921bacc_0_701"/>
          <p:cNvSpPr/>
          <p:nvPr/>
        </p:nvSpPr>
        <p:spPr>
          <a:xfrm>
            <a:off x="1834350" y="4414975"/>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6</a:t>
            </a:r>
            <a:endParaRPr/>
          </a:p>
        </p:txBody>
      </p:sp>
      <p:sp>
        <p:nvSpPr>
          <p:cNvPr id="320" name="Google Shape;320;g1c26921bacc_0_701"/>
          <p:cNvSpPr txBox="1"/>
          <p:nvPr/>
        </p:nvSpPr>
        <p:spPr>
          <a:xfrm>
            <a:off x="1443299" y="5185200"/>
            <a:ext cx="1623900" cy="585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Collecte du consentement</a:t>
            </a:r>
            <a:endParaRPr/>
          </a:p>
        </p:txBody>
      </p:sp>
      <p:sp>
        <p:nvSpPr>
          <p:cNvPr id="321" name="Google Shape;321;g1c26921bacc_0_701"/>
          <p:cNvSpPr/>
          <p:nvPr/>
        </p:nvSpPr>
        <p:spPr>
          <a:xfrm>
            <a:off x="4423900" y="4292250"/>
            <a:ext cx="4233300" cy="2370900"/>
          </a:xfrm>
          <a:prstGeom prst="wedgeRectCallout">
            <a:avLst>
              <a:gd fmla="val 66999" name="adj1"/>
              <a:gd fmla="val -56056" name="adj2"/>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FR" sz="1450">
                <a:solidFill>
                  <a:schemeClr val="dk1"/>
                </a:solidFill>
                <a:highlight>
                  <a:srgbClr val="FFFFFF"/>
                </a:highlight>
                <a:latin typeface="Open Sans"/>
                <a:ea typeface="Open Sans"/>
                <a:cs typeface="Open Sans"/>
                <a:sym typeface="Open Sans"/>
              </a:rPr>
              <a:t>Des processus doivent être prévus afin de garantir la réponse aux demandes d’exercice de droit des personnes concernées.</a:t>
            </a:r>
            <a:endParaRPr sz="145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45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rPr i="1" lang="fr-FR"/>
              <a:t>Diapo focus sur les droits des personnes.</a:t>
            </a:r>
            <a:endParaRPr i="1"/>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1c26921bacc_0_744"/>
          <p:cNvSpPr txBox="1"/>
          <p:nvPr/>
        </p:nvSpPr>
        <p:spPr>
          <a:xfrm>
            <a:off x="3511025" y="368900"/>
            <a:ext cx="5856900" cy="683400"/>
          </a:xfrm>
          <a:prstGeom prst="rect">
            <a:avLst/>
          </a:prstGeom>
          <a:noFill/>
          <a:ln>
            <a:noFill/>
          </a:ln>
        </p:spPr>
        <p:txBody>
          <a:bodyPr anchorCtr="0" anchor="t" bIns="45700" lIns="0" spcFirstLastPara="1" rIns="0" wrap="square" tIns="45700">
            <a:spAutoFit/>
          </a:bodyPr>
          <a:lstStyle/>
          <a:p>
            <a:pPr indent="0" lvl="0" marL="0" marR="0" rtl="0" algn="l">
              <a:lnSpc>
                <a:spcPct val="80000"/>
              </a:lnSpc>
              <a:spcBef>
                <a:spcPts val="0"/>
              </a:spcBef>
              <a:spcAft>
                <a:spcPts val="0"/>
              </a:spcAft>
              <a:buNone/>
            </a:pPr>
            <a:r>
              <a:rPr lang="fr-FR" sz="4800">
                <a:solidFill>
                  <a:srgbClr val="5BD4FF"/>
                </a:solidFill>
                <a:latin typeface="Rubik"/>
                <a:ea typeface="Rubik"/>
                <a:cs typeface="Rubik"/>
                <a:sym typeface="Rubik"/>
              </a:rPr>
              <a:t>Grands principes </a:t>
            </a:r>
            <a:endParaRPr/>
          </a:p>
        </p:txBody>
      </p:sp>
      <p:sp>
        <p:nvSpPr>
          <p:cNvPr id="327" name="Google Shape;327;g1c26921bacc_0_744"/>
          <p:cNvSpPr txBox="1"/>
          <p:nvPr/>
        </p:nvSpPr>
        <p:spPr>
          <a:xfrm>
            <a:off x="8299451" y="4615850"/>
            <a:ext cx="3109500" cy="1145100"/>
          </a:xfrm>
          <a:prstGeom prst="rect">
            <a:avLst/>
          </a:prstGeom>
          <a:noFill/>
          <a:ln>
            <a:noFill/>
          </a:ln>
        </p:spPr>
        <p:txBody>
          <a:bodyPr anchorCtr="0" anchor="t" bIns="45700" lIns="0" spcFirstLastPara="1" rIns="0" wrap="square" tIns="45700">
            <a:spAutoFit/>
          </a:bodyPr>
          <a:lstStyle/>
          <a:p>
            <a:pPr indent="-349250" lvl="0" marL="457200" marR="0" rtl="0" algn="l">
              <a:lnSpc>
                <a:spcPct val="130000"/>
              </a:lnSpc>
              <a:spcBef>
                <a:spcPts val="0"/>
              </a:spcBef>
              <a:spcAft>
                <a:spcPts val="0"/>
              </a:spcAft>
              <a:buClr>
                <a:schemeClr val="dk1"/>
              </a:buClr>
              <a:buSzPts val="1900"/>
              <a:buFont typeface="Nunito"/>
              <a:buChar char="+"/>
            </a:pPr>
            <a:r>
              <a:rPr lang="fr-FR" sz="1900">
                <a:solidFill>
                  <a:srgbClr val="0D182E"/>
                </a:solidFill>
                <a:latin typeface="Nunito"/>
                <a:ea typeface="Nunito"/>
                <a:cs typeface="Nunito"/>
                <a:sym typeface="Nunito"/>
              </a:rPr>
              <a:t>droit à l’information (mentions obligatoires article 13)</a:t>
            </a:r>
            <a:endParaRPr sz="1900">
              <a:solidFill>
                <a:schemeClr val="dk1"/>
              </a:solidFill>
              <a:latin typeface="Nunito"/>
              <a:ea typeface="Nunito"/>
              <a:cs typeface="Nunito"/>
              <a:sym typeface="Nunito"/>
            </a:endParaRPr>
          </a:p>
        </p:txBody>
      </p:sp>
      <p:sp>
        <p:nvSpPr>
          <p:cNvPr id="328" name="Google Shape;328;g1c26921bacc_0_744"/>
          <p:cNvSpPr txBox="1"/>
          <p:nvPr/>
        </p:nvSpPr>
        <p:spPr>
          <a:xfrm>
            <a:off x="8299455" y="3471713"/>
            <a:ext cx="2912700" cy="978900"/>
          </a:xfrm>
          <a:prstGeom prst="rect">
            <a:avLst/>
          </a:prstGeom>
          <a:noFill/>
          <a:ln>
            <a:noFill/>
          </a:ln>
        </p:spPr>
        <p:txBody>
          <a:bodyPr anchorCtr="0" anchor="t" bIns="45700" lIns="0" spcFirstLastPara="1" rIns="0" wrap="square" tIns="45700">
            <a:spAutoFit/>
          </a:bodyPr>
          <a:lstStyle/>
          <a:p>
            <a:pPr indent="0" lvl="0" marL="0" marR="0" rtl="0" algn="l">
              <a:lnSpc>
                <a:spcPct val="80000"/>
              </a:lnSpc>
              <a:spcBef>
                <a:spcPts val="0"/>
              </a:spcBef>
              <a:spcAft>
                <a:spcPts val="0"/>
              </a:spcAft>
              <a:buNone/>
            </a:pPr>
            <a:r>
              <a:rPr lang="fr-FR" sz="3600">
                <a:solidFill>
                  <a:srgbClr val="223660"/>
                </a:solidFill>
                <a:latin typeface="Rubik"/>
                <a:ea typeface="Rubik"/>
                <a:cs typeface="Rubik"/>
                <a:sym typeface="Rubik"/>
              </a:rPr>
              <a:t>Les droits de la personne</a:t>
            </a:r>
            <a:endParaRPr/>
          </a:p>
        </p:txBody>
      </p:sp>
      <p:pic>
        <p:nvPicPr>
          <p:cNvPr id="329" name="Google Shape;329;g1c26921bacc_0_744"/>
          <p:cNvPicPr preferRelativeResize="0"/>
          <p:nvPr/>
        </p:nvPicPr>
        <p:blipFill rotWithShape="1">
          <a:blip r:embed="rId3">
            <a:alphaModFix/>
          </a:blip>
          <a:srcRect b="0" l="0" r="0" t="0"/>
          <a:stretch/>
        </p:blipFill>
        <p:spPr>
          <a:xfrm>
            <a:off x="6678334" y="4343395"/>
            <a:ext cx="1485900" cy="2514600"/>
          </a:xfrm>
          <a:prstGeom prst="rect">
            <a:avLst/>
          </a:prstGeom>
          <a:noFill/>
          <a:ln>
            <a:noFill/>
          </a:ln>
        </p:spPr>
      </p:pic>
      <p:pic>
        <p:nvPicPr>
          <p:cNvPr id="330" name="Google Shape;330;g1c26921bacc_0_744"/>
          <p:cNvPicPr preferRelativeResize="0"/>
          <p:nvPr/>
        </p:nvPicPr>
        <p:blipFill rotWithShape="1">
          <a:blip r:embed="rId4">
            <a:alphaModFix/>
          </a:blip>
          <a:srcRect b="0" l="0" r="0" t="0"/>
          <a:stretch/>
        </p:blipFill>
        <p:spPr>
          <a:xfrm>
            <a:off x="450850" y="1189037"/>
            <a:ext cx="1655762" cy="1655762"/>
          </a:xfrm>
          <a:prstGeom prst="rect">
            <a:avLst/>
          </a:prstGeom>
          <a:noFill/>
          <a:ln>
            <a:noFill/>
          </a:ln>
        </p:spPr>
      </p:pic>
      <p:pic>
        <p:nvPicPr>
          <p:cNvPr id="331" name="Google Shape;331;g1c26921bacc_0_744"/>
          <p:cNvPicPr preferRelativeResize="0"/>
          <p:nvPr/>
        </p:nvPicPr>
        <p:blipFill rotWithShape="1">
          <a:blip r:embed="rId5">
            <a:alphaModFix/>
          </a:blip>
          <a:srcRect b="0" l="0" r="0" t="0"/>
          <a:stretch/>
        </p:blipFill>
        <p:spPr>
          <a:xfrm>
            <a:off x="3043237" y="1217612"/>
            <a:ext cx="1625600" cy="1627187"/>
          </a:xfrm>
          <a:prstGeom prst="rect">
            <a:avLst/>
          </a:prstGeom>
          <a:noFill/>
          <a:ln>
            <a:noFill/>
          </a:ln>
        </p:spPr>
      </p:pic>
      <p:pic>
        <p:nvPicPr>
          <p:cNvPr id="332" name="Google Shape;332;g1c26921bacc_0_744"/>
          <p:cNvPicPr preferRelativeResize="0"/>
          <p:nvPr/>
        </p:nvPicPr>
        <p:blipFill rotWithShape="1">
          <a:blip r:embed="rId6">
            <a:alphaModFix/>
          </a:blip>
          <a:srcRect b="0" l="0" r="0" t="0"/>
          <a:stretch/>
        </p:blipFill>
        <p:spPr>
          <a:xfrm>
            <a:off x="5343525" y="1217612"/>
            <a:ext cx="1731962" cy="1731962"/>
          </a:xfrm>
          <a:prstGeom prst="rect">
            <a:avLst/>
          </a:prstGeom>
          <a:noFill/>
          <a:ln>
            <a:noFill/>
          </a:ln>
        </p:spPr>
      </p:pic>
      <p:pic>
        <p:nvPicPr>
          <p:cNvPr id="333" name="Google Shape;333;g1c26921bacc_0_744"/>
          <p:cNvPicPr preferRelativeResize="0"/>
          <p:nvPr/>
        </p:nvPicPr>
        <p:blipFill rotWithShape="1">
          <a:blip r:embed="rId7">
            <a:alphaModFix/>
          </a:blip>
          <a:srcRect b="0" l="0" r="0" t="0"/>
          <a:stretch/>
        </p:blipFill>
        <p:spPr>
          <a:xfrm>
            <a:off x="8299450" y="1184275"/>
            <a:ext cx="1800225" cy="1800225"/>
          </a:xfrm>
          <a:prstGeom prst="rect">
            <a:avLst/>
          </a:prstGeom>
          <a:noFill/>
          <a:ln>
            <a:noFill/>
          </a:ln>
        </p:spPr>
      </p:pic>
      <p:pic>
        <p:nvPicPr>
          <p:cNvPr id="334" name="Google Shape;334;g1c26921bacc_0_744"/>
          <p:cNvPicPr preferRelativeResize="0"/>
          <p:nvPr/>
        </p:nvPicPr>
        <p:blipFill rotWithShape="1">
          <a:blip r:embed="rId8">
            <a:alphaModFix/>
          </a:blip>
          <a:srcRect b="0" l="0" r="0" t="0"/>
          <a:stretch/>
        </p:blipFill>
        <p:spPr>
          <a:xfrm>
            <a:off x="1333187" y="3636962"/>
            <a:ext cx="2019300" cy="2019300"/>
          </a:xfrm>
          <a:prstGeom prst="rect">
            <a:avLst/>
          </a:prstGeom>
          <a:noFill/>
          <a:ln>
            <a:noFill/>
          </a:ln>
        </p:spPr>
      </p:pic>
      <p:pic>
        <p:nvPicPr>
          <p:cNvPr id="335" name="Google Shape;335;g1c26921bacc_0_744"/>
          <p:cNvPicPr preferRelativeResize="0"/>
          <p:nvPr/>
        </p:nvPicPr>
        <p:blipFill rotWithShape="1">
          <a:blip r:embed="rId9">
            <a:alphaModFix/>
          </a:blip>
          <a:srcRect b="0" l="0" r="0" t="0"/>
          <a:stretch/>
        </p:blipFill>
        <p:spPr>
          <a:xfrm>
            <a:off x="4041463" y="3613812"/>
            <a:ext cx="1947862" cy="1947862"/>
          </a:xfrm>
          <a:prstGeom prst="rect">
            <a:avLst/>
          </a:prstGeom>
          <a:noFill/>
          <a:ln>
            <a:noFill/>
          </a:ln>
        </p:spPr>
      </p:pic>
      <p:sp>
        <p:nvSpPr>
          <p:cNvPr id="336" name="Google Shape;336;g1c26921bacc_0_744"/>
          <p:cNvSpPr txBox="1"/>
          <p:nvPr/>
        </p:nvSpPr>
        <p:spPr>
          <a:xfrm>
            <a:off x="738187" y="2844800"/>
            <a:ext cx="1224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fr-FR" sz="2400" u="none">
                <a:solidFill>
                  <a:srgbClr val="000000"/>
                </a:solidFill>
                <a:latin typeface="Arial"/>
                <a:ea typeface="Arial"/>
                <a:cs typeface="Arial"/>
                <a:sym typeface="Arial"/>
              </a:rPr>
              <a:t>Accès</a:t>
            </a:r>
            <a:endParaRPr/>
          </a:p>
        </p:txBody>
      </p:sp>
      <p:sp>
        <p:nvSpPr>
          <p:cNvPr id="337" name="Google Shape;337;g1c26921bacc_0_744"/>
          <p:cNvSpPr txBox="1"/>
          <p:nvPr/>
        </p:nvSpPr>
        <p:spPr>
          <a:xfrm>
            <a:off x="3043237" y="2844800"/>
            <a:ext cx="1943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fr-FR" sz="2400" u="none">
                <a:solidFill>
                  <a:srgbClr val="000000"/>
                </a:solidFill>
                <a:latin typeface="Arial"/>
                <a:ea typeface="Arial"/>
                <a:cs typeface="Arial"/>
                <a:sym typeface="Arial"/>
              </a:rPr>
              <a:t>Rectification</a:t>
            </a:r>
            <a:endParaRPr/>
          </a:p>
        </p:txBody>
      </p:sp>
      <p:sp>
        <p:nvSpPr>
          <p:cNvPr id="338" name="Google Shape;338;g1c26921bacc_0_744"/>
          <p:cNvSpPr txBox="1"/>
          <p:nvPr/>
        </p:nvSpPr>
        <p:spPr>
          <a:xfrm>
            <a:off x="5343525" y="2844800"/>
            <a:ext cx="1731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fr-FR" sz="2400" u="none">
                <a:solidFill>
                  <a:srgbClr val="000000"/>
                </a:solidFill>
                <a:latin typeface="Arial"/>
                <a:ea typeface="Arial"/>
                <a:cs typeface="Arial"/>
                <a:sym typeface="Arial"/>
              </a:rPr>
              <a:t>Effacement</a:t>
            </a:r>
            <a:endParaRPr/>
          </a:p>
        </p:txBody>
      </p:sp>
      <p:sp>
        <p:nvSpPr>
          <p:cNvPr id="339" name="Google Shape;339;g1c26921bacc_0_744"/>
          <p:cNvSpPr txBox="1"/>
          <p:nvPr/>
        </p:nvSpPr>
        <p:spPr>
          <a:xfrm>
            <a:off x="8047037" y="2844800"/>
            <a:ext cx="1692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fr-FR" sz="2400" u="none">
                <a:solidFill>
                  <a:srgbClr val="000000"/>
                </a:solidFill>
                <a:latin typeface="Arial"/>
                <a:ea typeface="Arial"/>
                <a:cs typeface="Arial"/>
                <a:sym typeface="Arial"/>
              </a:rPr>
              <a:t>Limitation</a:t>
            </a:r>
            <a:endParaRPr/>
          </a:p>
        </p:txBody>
      </p:sp>
      <p:sp>
        <p:nvSpPr>
          <p:cNvPr id="340" name="Google Shape;340;g1c26921bacc_0_744"/>
          <p:cNvSpPr txBox="1"/>
          <p:nvPr/>
        </p:nvSpPr>
        <p:spPr>
          <a:xfrm>
            <a:off x="1310750" y="5868987"/>
            <a:ext cx="2016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fr-FR" sz="2400" u="none">
                <a:solidFill>
                  <a:srgbClr val="000000"/>
                </a:solidFill>
                <a:latin typeface="Arial"/>
                <a:ea typeface="Arial"/>
                <a:cs typeface="Arial"/>
                <a:sym typeface="Arial"/>
              </a:rPr>
              <a:t>Opposition</a:t>
            </a:r>
            <a:endParaRPr/>
          </a:p>
        </p:txBody>
      </p:sp>
      <p:sp>
        <p:nvSpPr>
          <p:cNvPr id="341" name="Google Shape;341;g1c26921bacc_0_744"/>
          <p:cNvSpPr txBox="1"/>
          <p:nvPr/>
        </p:nvSpPr>
        <p:spPr>
          <a:xfrm>
            <a:off x="3869962" y="5868987"/>
            <a:ext cx="1625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fr-FR" sz="2400" u="none">
                <a:solidFill>
                  <a:srgbClr val="000000"/>
                </a:solidFill>
                <a:latin typeface="Arial"/>
                <a:ea typeface="Arial"/>
                <a:cs typeface="Arial"/>
                <a:sym typeface="Arial"/>
              </a:rPr>
              <a:t>Portabilité</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1c26921bacc_0_726"/>
          <p:cNvSpPr txBox="1"/>
          <p:nvPr>
            <p:ph type="title"/>
          </p:nvPr>
        </p:nvSpPr>
        <p:spPr>
          <a:xfrm>
            <a:off x="1725227" y="990970"/>
            <a:ext cx="8741400" cy="642600"/>
          </a:xfrm>
          <a:prstGeom prst="rect">
            <a:avLst/>
          </a:prstGeom>
          <a:noFill/>
          <a:ln>
            <a:noFill/>
          </a:ln>
        </p:spPr>
        <p:txBody>
          <a:bodyPr anchorCtr="0" anchor="t" bIns="0" lIns="0" spcFirstLastPara="1" rIns="0" wrap="square" tIns="192000">
            <a:noAutofit/>
          </a:bodyPr>
          <a:lstStyle/>
          <a:p>
            <a:pPr indent="0" lvl="0" marL="0" rtl="0" algn="ctr">
              <a:lnSpc>
                <a:spcPct val="80000"/>
              </a:lnSpc>
              <a:spcBef>
                <a:spcPts val="0"/>
              </a:spcBef>
              <a:spcAft>
                <a:spcPts val="0"/>
              </a:spcAft>
              <a:buClr>
                <a:schemeClr val="dk1"/>
              </a:buClr>
              <a:buSzPts val="2400"/>
              <a:buFont typeface="Open Sans"/>
              <a:buNone/>
            </a:pPr>
            <a:r>
              <a:rPr lang="fr-FR"/>
              <a:t>Les grands principes de la protection des données</a:t>
            </a:r>
            <a:endParaRPr/>
          </a:p>
        </p:txBody>
      </p:sp>
      <p:sp>
        <p:nvSpPr>
          <p:cNvPr id="347" name="Google Shape;347;g1c26921bacc_0_726"/>
          <p:cNvSpPr txBox="1"/>
          <p:nvPr>
            <p:ph idx="12" type="sldNum"/>
          </p:nvPr>
        </p:nvSpPr>
        <p:spPr>
          <a:xfrm>
            <a:off x="11560052" y="6354830"/>
            <a:ext cx="513600" cy="22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FR"/>
              <a:t>‹#›</a:t>
            </a:fld>
            <a:endParaRPr/>
          </a:p>
        </p:txBody>
      </p:sp>
      <p:sp>
        <p:nvSpPr>
          <p:cNvPr id="348" name="Google Shape;348;g1c26921bacc_0_726"/>
          <p:cNvSpPr txBox="1"/>
          <p:nvPr/>
        </p:nvSpPr>
        <p:spPr>
          <a:xfrm>
            <a:off x="2334179" y="3379838"/>
            <a:ext cx="13482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Obligation de déclarer ses fichiers</a:t>
            </a:r>
            <a:endParaRPr/>
          </a:p>
        </p:txBody>
      </p:sp>
      <p:sp>
        <p:nvSpPr>
          <p:cNvPr id="349" name="Google Shape;349;g1c26921bacc_0_726"/>
          <p:cNvSpPr txBox="1"/>
          <p:nvPr/>
        </p:nvSpPr>
        <p:spPr>
          <a:xfrm>
            <a:off x="244454" y="3338713"/>
            <a:ext cx="13482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Conditions de licéité du traitement</a:t>
            </a:r>
            <a:endParaRPr/>
          </a:p>
        </p:txBody>
      </p:sp>
      <p:sp>
        <p:nvSpPr>
          <p:cNvPr id="350" name="Google Shape;350;g1c26921bacc_0_726"/>
          <p:cNvSpPr txBox="1"/>
          <p:nvPr/>
        </p:nvSpPr>
        <p:spPr>
          <a:xfrm>
            <a:off x="6922561" y="3338713"/>
            <a:ext cx="13401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Obligation de sécuriser les données</a:t>
            </a:r>
            <a:endParaRPr/>
          </a:p>
        </p:txBody>
      </p:sp>
      <p:sp>
        <p:nvSpPr>
          <p:cNvPr id="351" name="Google Shape;351;g1c26921bacc_0_726"/>
          <p:cNvSpPr/>
          <p:nvPr/>
        </p:nvSpPr>
        <p:spPr>
          <a:xfrm>
            <a:off x="635493" y="2203099"/>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1</a:t>
            </a:r>
            <a:endParaRPr/>
          </a:p>
        </p:txBody>
      </p:sp>
      <p:sp>
        <p:nvSpPr>
          <p:cNvPr id="352" name="Google Shape;352;g1c26921bacc_0_726"/>
          <p:cNvSpPr/>
          <p:nvPr/>
        </p:nvSpPr>
        <p:spPr>
          <a:xfrm>
            <a:off x="2814787" y="2163550"/>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2</a:t>
            </a:r>
            <a:endParaRPr/>
          </a:p>
        </p:txBody>
      </p:sp>
      <p:sp>
        <p:nvSpPr>
          <p:cNvPr id="353" name="Google Shape;353;g1c26921bacc_0_726"/>
          <p:cNvSpPr/>
          <p:nvPr/>
        </p:nvSpPr>
        <p:spPr>
          <a:xfrm>
            <a:off x="9481446" y="2230574"/>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5</a:t>
            </a:r>
            <a:endParaRPr/>
          </a:p>
        </p:txBody>
      </p:sp>
      <p:sp>
        <p:nvSpPr>
          <p:cNvPr id="354" name="Google Shape;354;g1c26921bacc_0_726"/>
          <p:cNvSpPr/>
          <p:nvPr/>
        </p:nvSpPr>
        <p:spPr>
          <a:xfrm>
            <a:off x="5058470" y="2163562"/>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3</a:t>
            </a:r>
            <a:endParaRPr/>
          </a:p>
        </p:txBody>
      </p:sp>
      <p:sp>
        <p:nvSpPr>
          <p:cNvPr id="355" name="Google Shape;355;g1c26921bacc_0_726"/>
          <p:cNvSpPr txBox="1"/>
          <p:nvPr/>
        </p:nvSpPr>
        <p:spPr>
          <a:xfrm>
            <a:off x="4423902" y="3259625"/>
            <a:ext cx="1623900" cy="83100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fr-FR" sz="1600">
                <a:solidFill>
                  <a:srgbClr val="223660"/>
                </a:solidFill>
                <a:latin typeface="Rubik"/>
                <a:ea typeface="Rubik"/>
                <a:cs typeface="Rubik"/>
                <a:sym typeface="Rubik"/>
              </a:rPr>
              <a:t>La durée de conservation limitée</a:t>
            </a:r>
            <a:endParaRPr/>
          </a:p>
        </p:txBody>
      </p:sp>
      <p:sp>
        <p:nvSpPr>
          <p:cNvPr id="356" name="Google Shape;356;g1c26921bacc_0_726"/>
          <p:cNvSpPr/>
          <p:nvPr/>
        </p:nvSpPr>
        <p:spPr>
          <a:xfrm>
            <a:off x="7286046" y="2203099"/>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4</a:t>
            </a:r>
            <a:endParaRPr/>
          </a:p>
        </p:txBody>
      </p:sp>
      <p:sp>
        <p:nvSpPr>
          <p:cNvPr id="357" name="Google Shape;357;g1c26921bacc_0_726"/>
          <p:cNvSpPr txBox="1"/>
          <p:nvPr/>
        </p:nvSpPr>
        <p:spPr>
          <a:xfrm>
            <a:off x="9137411" y="3259626"/>
            <a:ext cx="1340100" cy="831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Droits des personnes concernées</a:t>
            </a:r>
            <a:endParaRPr/>
          </a:p>
        </p:txBody>
      </p:sp>
      <p:sp>
        <p:nvSpPr>
          <p:cNvPr id="358" name="Google Shape;358;g1c26921bacc_0_726"/>
          <p:cNvSpPr/>
          <p:nvPr/>
        </p:nvSpPr>
        <p:spPr>
          <a:xfrm>
            <a:off x="1834350" y="4414975"/>
            <a:ext cx="566100" cy="566100"/>
          </a:xfrm>
          <a:prstGeom prst="ellipse">
            <a:avLst/>
          </a:prstGeom>
          <a:solidFill>
            <a:schemeClr val="lt1"/>
          </a:solidFill>
          <a:ln cap="flat" cmpd="sng" w="9525">
            <a:solidFill>
              <a:schemeClr val="dk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1600">
                <a:solidFill>
                  <a:srgbClr val="223660"/>
                </a:solidFill>
                <a:latin typeface="Open Sans"/>
                <a:ea typeface="Open Sans"/>
                <a:cs typeface="Open Sans"/>
                <a:sym typeface="Open Sans"/>
              </a:rPr>
              <a:t>6</a:t>
            </a:r>
            <a:endParaRPr/>
          </a:p>
        </p:txBody>
      </p:sp>
      <p:sp>
        <p:nvSpPr>
          <p:cNvPr id="359" name="Google Shape;359;g1c26921bacc_0_726"/>
          <p:cNvSpPr txBox="1"/>
          <p:nvPr/>
        </p:nvSpPr>
        <p:spPr>
          <a:xfrm>
            <a:off x="1443299" y="5185200"/>
            <a:ext cx="1623900" cy="585000"/>
          </a:xfrm>
          <a:prstGeom prst="rect">
            <a:avLst/>
          </a:prstGeom>
          <a:solidFill>
            <a:srgbClr val="5BD4FF"/>
          </a:solid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600">
                <a:solidFill>
                  <a:srgbClr val="223660"/>
                </a:solidFill>
                <a:latin typeface="Rubik"/>
                <a:ea typeface="Rubik"/>
                <a:cs typeface="Rubik"/>
                <a:sym typeface="Rubik"/>
              </a:rPr>
              <a:t>Collecte du consentement</a:t>
            </a:r>
            <a:endParaRPr/>
          </a:p>
        </p:txBody>
      </p:sp>
      <p:sp>
        <p:nvSpPr>
          <p:cNvPr id="360" name="Google Shape;360;g1c26921bacc_0_726"/>
          <p:cNvSpPr/>
          <p:nvPr/>
        </p:nvSpPr>
        <p:spPr>
          <a:xfrm>
            <a:off x="4423900" y="4292250"/>
            <a:ext cx="4233300" cy="2370900"/>
          </a:xfrm>
          <a:prstGeom prst="wedgeRectCallout">
            <a:avLst>
              <a:gd fmla="val -83502" name="adj1"/>
              <a:gd fmla="val 1974" name="adj2"/>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FR" sz="1450">
                <a:solidFill>
                  <a:schemeClr val="dk1"/>
                </a:solidFill>
                <a:highlight>
                  <a:srgbClr val="FFFFFF"/>
                </a:highlight>
                <a:latin typeface="Open Sans"/>
                <a:ea typeface="Open Sans"/>
                <a:cs typeface="Open Sans"/>
                <a:sym typeface="Open Sans"/>
              </a:rPr>
              <a:t>Le consentement doit être :</a:t>
            </a:r>
            <a:endParaRPr sz="145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50">
              <a:solidFill>
                <a:schemeClr val="dk1"/>
              </a:solidFill>
              <a:highlight>
                <a:srgbClr val="FFFFFF"/>
              </a:highlight>
              <a:latin typeface="Open Sans"/>
              <a:ea typeface="Open Sans"/>
              <a:cs typeface="Open Sans"/>
              <a:sym typeface="Open Sans"/>
            </a:endParaRPr>
          </a:p>
          <a:p>
            <a:pPr indent="-320675" lvl="0" marL="457200" rtl="0" algn="l">
              <a:spcBef>
                <a:spcPts val="0"/>
              </a:spcBef>
              <a:spcAft>
                <a:spcPts val="0"/>
              </a:spcAft>
              <a:buClr>
                <a:schemeClr val="dk1"/>
              </a:buClr>
              <a:buSzPts val="1450"/>
              <a:buFont typeface="Open Sans"/>
              <a:buChar char="●"/>
            </a:pPr>
            <a:r>
              <a:rPr lang="fr-FR" sz="1450">
                <a:solidFill>
                  <a:schemeClr val="dk1"/>
                </a:solidFill>
                <a:highlight>
                  <a:srgbClr val="FFFFFF"/>
                </a:highlight>
                <a:latin typeface="Open Sans"/>
                <a:ea typeface="Open Sans"/>
                <a:cs typeface="Open Sans"/>
                <a:sym typeface="Open Sans"/>
              </a:rPr>
              <a:t>Libre</a:t>
            </a:r>
            <a:endParaRPr sz="1450">
              <a:solidFill>
                <a:schemeClr val="dk1"/>
              </a:solidFill>
              <a:highlight>
                <a:srgbClr val="FFFFFF"/>
              </a:highlight>
              <a:latin typeface="Open Sans"/>
              <a:ea typeface="Open Sans"/>
              <a:cs typeface="Open Sans"/>
              <a:sym typeface="Open Sans"/>
            </a:endParaRPr>
          </a:p>
          <a:p>
            <a:pPr indent="-320675" lvl="0" marL="457200" rtl="0" algn="l">
              <a:spcBef>
                <a:spcPts val="0"/>
              </a:spcBef>
              <a:spcAft>
                <a:spcPts val="0"/>
              </a:spcAft>
              <a:buClr>
                <a:schemeClr val="dk1"/>
              </a:buClr>
              <a:buSzPts val="1450"/>
              <a:buFont typeface="Open Sans"/>
              <a:buChar char="●"/>
            </a:pPr>
            <a:r>
              <a:rPr lang="fr-FR" sz="1450">
                <a:solidFill>
                  <a:schemeClr val="dk1"/>
                </a:solidFill>
                <a:highlight>
                  <a:srgbClr val="FFFFFF"/>
                </a:highlight>
                <a:latin typeface="Open Sans"/>
                <a:ea typeface="Open Sans"/>
                <a:cs typeface="Open Sans"/>
                <a:sym typeface="Open Sans"/>
              </a:rPr>
              <a:t>Spécifique</a:t>
            </a:r>
            <a:endParaRPr sz="1450">
              <a:solidFill>
                <a:schemeClr val="dk1"/>
              </a:solidFill>
              <a:highlight>
                <a:srgbClr val="FFFFFF"/>
              </a:highlight>
              <a:latin typeface="Open Sans"/>
              <a:ea typeface="Open Sans"/>
              <a:cs typeface="Open Sans"/>
              <a:sym typeface="Open Sans"/>
            </a:endParaRPr>
          </a:p>
          <a:p>
            <a:pPr indent="-320675" lvl="0" marL="457200" rtl="0" algn="l">
              <a:spcBef>
                <a:spcPts val="0"/>
              </a:spcBef>
              <a:spcAft>
                <a:spcPts val="0"/>
              </a:spcAft>
              <a:buClr>
                <a:schemeClr val="dk1"/>
              </a:buClr>
              <a:buSzPts val="1450"/>
              <a:buFont typeface="Open Sans"/>
              <a:buChar char="●"/>
            </a:pPr>
            <a:r>
              <a:rPr lang="fr-FR" sz="1450">
                <a:solidFill>
                  <a:schemeClr val="dk1"/>
                </a:solidFill>
                <a:highlight>
                  <a:srgbClr val="FFFFFF"/>
                </a:highlight>
                <a:latin typeface="Open Sans"/>
                <a:ea typeface="Open Sans"/>
                <a:cs typeface="Open Sans"/>
                <a:sym typeface="Open Sans"/>
              </a:rPr>
              <a:t>Éclairé</a:t>
            </a:r>
            <a:endParaRPr sz="1450">
              <a:solidFill>
                <a:schemeClr val="dk1"/>
              </a:solidFill>
              <a:highlight>
                <a:srgbClr val="FFFFFF"/>
              </a:highlight>
              <a:latin typeface="Open Sans"/>
              <a:ea typeface="Open Sans"/>
              <a:cs typeface="Open Sans"/>
              <a:sym typeface="Open Sans"/>
            </a:endParaRPr>
          </a:p>
          <a:p>
            <a:pPr indent="-320675" lvl="0" marL="457200" rtl="0" algn="l">
              <a:spcBef>
                <a:spcPts val="0"/>
              </a:spcBef>
              <a:spcAft>
                <a:spcPts val="0"/>
              </a:spcAft>
              <a:buClr>
                <a:schemeClr val="dk1"/>
              </a:buClr>
              <a:buSzPts val="1450"/>
              <a:buFont typeface="Open Sans"/>
              <a:buChar char="●"/>
            </a:pPr>
            <a:r>
              <a:rPr lang="fr-FR" sz="1450">
                <a:solidFill>
                  <a:schemeClr val="dk1"/>
                </a:solidFill>
                <a:highlight>
                  <a:srgbClr val="FFFFFF"/>
                </a:highlight>
                <a:latin typeface="Open Sans"/>
                <a:ea typeface="Open Sans"/>
                <a:cs typeface="Open Sans"/>
                <a:sym typeface="Open Sans"/>
              </a:rPr>
              <a:t>Univoque</a:t>
            </a:r>
            <a:endParaRPr sz="145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450">
              <a:solidFill>
                <a:schemeClr val="dk1"/>
              </a:solidFill>
              <a:highlight>
                <a:srgbClr val="FFFFFF"/>
              </a:highlight>
              <a:latin typeface="Open Sans"/>
              <a:ea typeface="Open Sans"/>
              <a:cs typeface="Open Sans"/>
              <a:sym typeface="Open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1c26921bacc_0_812"/>
          <p:cNvSpPr txBox="1"/>
          <p:nvPr>
            <p:ph idx="12" type="sldNum"/>
          </p:nvPr>
        </p:nvSpPr>
        <p:spPr>
          <a:xfrm>
            <a:off x="11560052" y="6354830"/>
            <a:ext cx="513600" cy="22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fr-FR"/>
              <a:t>‹#›</a:t>
            </a:fld>
            <a:endParaRPr/>
          </a:p>
        </p:txBody>
      </p:sp>
      <p:sp>
        <p:nvSpPr>
          <p:cNvPr id="366" name="Google Shape;366;g1c26921bacc_0_812"/>
          <p:cNvSpPr txBox="1"/>
          <p:nvPr/>
        </p:nvSpPr>
        <p:spPr>
          <a:xfrm>
            <a:off x="750975" y="1160475"/>
            <a:ext cx="6268800" cy="683400"/>
          </a:xfrm>
          <a:prstGeom prst="rect">
            <a:avLst/>
          </a:prstGeom>
          <a:noFill/>
          <a:ln>
            <a:noFill/>
          </a:ln>
        </p:spPr>
        <p:txBody>
          <a:bodyPr anchorCtr="0" anchor="t" bIns="45700" lIns="0" spcFirstLastPara="1" rIns="0" wrap="square" tIns="45700">
            <a:spAutoFit/>
          </a:bodyPr>
          <a:lstStyle/>
          <a:p>
            <a:pPr indent="0" lvl="0" marL="0" marR="0" rtl="0" algn="l">
              <a:lnSpc>
                <a:spcPct val="80000"/>
              </a:lnSpc>
              <a:spcBef>
                <a:spcPts val="0"/>
              </a:spcBef>
              <a:spcAft>
                <a:spcPts val="0"/>
              </a:spcAft>
              <a:buNone/>
            </a:pPr>
            <a:r>
              <a:rPr lang="fr-FR" sz="4800">
                <a:solidFill>
                  <a:srgbClr val="5BD4FF"/>
                </a:solidFill>
                <a:latin typeface="Rubik"/>
                <a:ea typeface="Rubik"/>
                <a:cs typeface="Rubik"/>
                <a:sym typeface="Rubik"/>
              </a:rPr>
              <a:t>Grands principes</a:t>
            </a:r>
            <a:endParaRPr/>
          </a:p>
        </p:txBody>
      </p:sp>
      <p:sp>
        <p:nvSpPr>
          <p:cNvPr id="367" name="Google Shape;367;g1c26921bacc_0_812"/>
          <p:cNvSpPr txBox="1"/>
          <p:nvPr/>
        </p:nvSpPr>
        <p:spPr>
          <a:xfrm>
            <a:off x="534975" y="2064600"/>
            <a:ext cx="9623400" cy="3755100"/>
          </a:xfrm>
          <a:prstGeom prst="rect">
            <a:avLst/>
          </a:prstGeom>
          <a:noFill/>
          <a:ln>
            <a:noFill/>
          </a:ln>
        </p:spPr>
        <p:txBody>
          <a:bodyPr anchorCtr="0" anchor="t" bIns="49775" lIns="99550" spcFirstLastPara="1" rIns="99550" wrap="square" tIns="49775">
            <a:noAutofit/>
          </a:bodyPr>
          <a:lstStyle/>
          <a:p>
            <a:pPr indent="0" lvl="0" marL="0" rtl="0" algn="l">
              <a:spcBef>
                <a:spcPts val="0"/>
              </a:spcBef>
              <a:spcAft>
                <a:spcPts val="0"/>
              </a:spcAft>
              <a:buNone/>
            </a:pPr>
            <a:r>
              <a:rPr b="1" lang="fr-FR" sz="2700">
                <a:solidFill>
                  <a:srgbClr val="000000"/>
                </a:solidFill>
                <a:latin typeface="Rubik"/>
                <a:ea typeface="Rubik"/>
                <a:cs typeface="Rubik"/>
                <a:sym typeface="Rubik"/>
              </a:rPr>
              <a:t>Nouveautés</a:t>
            </a:r>
            <a:endParaRPr sz="3000">
              <a:solidFill>
                <a:srgbClr val="000000"/>
              </a:solidFill>
              <a:latin typeface="Rubik"/>
              <a:ea typeface="Rubik"/>
              <a:cs typeface="Rubik"/>
              <a:sym typeface="Rubik"/>
            </a:endParaRPr>
          </a:p>
          <a:p>
            <a:pPr indent="-171450" lvl="0" marL="0" rtl="0" algn="l">
              <a:spcBef>
                <a:spcPts val="640"/>
              </a:spcBef>
              <a:spcAft>
                <a:spcPts val="0"/>
              </a:spcAft>
              <a:buClr>
                <a:srgbClr val="000000"/>
              </a:buClr>
              <a:buSzPts val="2700"/>
              <a:buFont typeface="Rubik"/>
              <a:buChar char="•"/>
            </a:pPr>
            <a:r>
              <a:rPr lang="fr-FR" sz="2700">
                <a:solidFill>
                  <a:srgbClr val="000000"/>
                </a:solidFill>
                <a:latin typeface="Rubik"/>
                <a:ea typeface="Rubik"/>
                <a:cs typeface="Rubik"/>
                <a:sym typeface="Rubik"/>
              </a:rPr>
              <a:t>Minimisation des données</a:t>
            </a:r>
            <a:endParaRPr sz="3000">
              <a:solidFill>
                <a:srgbClr val="000000"/>
              </a:solidFill>
              <a:latin typeface="Rubik"/>
              <a:ea typeface="Rubik"/>
              <a:cs typeface="Rubik"/>
              <a:sym typeface="Rubik"/>
            </a:endParaRPr>
          </a:p>
          <a:p>
            <a:pPr indent="-171450" lvl="0" marL="0" rtl="0" algn="l">
              <a:spcBef>
                <a:spcPts val="640"/>
              </a:spcBef>
              <a:spcAft>
                <a:spcPts val="0"/>
              </a:spcAft>
              <a:buClr>
                <a:srgbClr val="000000"/>
              </a:buClr>
              <a:buSzPts val="2700"/>
              <a:buFont typeface="Rubik"/>
              <a:buChar char="•"/>
            </a:pPr>
            <a:r>
              <a:rPr lang="fr-FR" sz="2700">
                <a:latin typeface="Rubik"/>
                <a:ea typeface="Rubik"/>
                <a:cs typeface="Rubik"/>
                <a:sym typeface="Rubik"/>
              </a:rPr>
              <a:t>Privacy by design : protection de la vie privée dès la conception</a:t>
            </a:r>
            <a:endParaRPr sz="2700">
              <a:latin typeface="Rubik"/>
              <a:ea typeface="Rubik"/>
              <a:cs typeface="Rubik"/>
              <a:sym typeface="Rubik"/>
            </a:endParaRPr>
          </a:p>
          <a:p>
            <a:pPr indent="-171450" lvl="0" marL="0" rtl="0" algn="l">
              <a:spcBef>
                <a:spcPts val="640"/>
              </a:spcBef>
              <a:spcAft>
                <a:spcPts val="0"/>
              </a:spcAft>
              <a:buClr>
                <a:srgbClr val="000000"/>
              </a:buClr>
              <a:buSzPts val="2700"/>
              <a:buFont typeface="Rubik"/>
              <a:buChar char="•"/>
            </a:pPr>
            <a:r>
              <a:rPr lang="fr-FR" sz="2700">
                <a:latin typeface="Rubik"/>
                <a:ea typeface="Rubik"/>
                <a:cs typeface="Rubik"/>
                <a:sym typeface="Rubik"/>
              </a:rPr>
              <a:t>Security by default : intégration de la sécurité par défaut</a:t>
            </a:r>
            <a:endParaRPr sz="2700">
              <a:latin typeface="Rubik"/>
              <a:ea typeface="Rubik"/>
              <a:cs typeface="Rubik"/>
              <a:sym typeface="Rubik"/>
            </a:endParaRPr>
          </a:p>
          <a:p>
            <a:pPr indent="-171450" lvl="0" marL="0" rtl="0" algn="l">
              <a:spcBef>
                <a:spcPts val="640"/>
              </a:spcBef>
              <a:spcAft>
                <a:spcPts val="0"/>
              </a:spcAft>
              <a:buClr>
                <a:srgbClr val="000000"/>
              </a:buClr>
              <a:buSzPts val="2700"/>
              <a:buFont typeface="Rubik"/>
              <a:buChar char="•"/>
            </a:pPr>
            <a:r>
              <a:rPr lang="fr-FR" sz="2700">
                <a:solidFill>
                  <a:srgbClr val="000000"/>
                </a:solidFill>
                <a:latin typeface="Rubik"/>
                <a:ea typeface="Rubik"/>
                <a:cs typeface="Rubik"/>
                <a:sym typeface="Rubik"/>
              </a:rPr>
              <a:t>Penser cycle de vie de la donnée : archivage et suppression</a:t>
            </a:r>
            <a:endParaRPr sz="3200">
              <a:solidFill>
                <a:srgbClr val="000000"/>
              </a:solidFill>
            </a:endParaRPr>
          </a:p>
          <a:p>
            <a:pPr indent="-150812" lvl="0" marL="373062" rtl="0" algn="l">
              <a:spcBef>
                <a:spcPts val="700"/>
              </a:spcBef>
              <a:spcAft>
                <a:spcPts val="0"/>
              </a:spcAft>
              <a:buNone/>
            </a:pPr>
            <a:r>
              <a:t/>
            </a:r>
            <a:endParaRPr sz="3500">
              <a:solidFill>
                <a:srgbClr val="000000"/>
              </a:solidFill>
            </a:endParaRPr>
          </a:p>
        </p:txBody>
      </p:sp>
      <p:pic>
        <p:nvPicPr>
          <p:cNvPr id="368" name="Google Shape;368;g1c26921bacc_0_812"/>
          <p:cNvPicPr preferRelativeResize="0"/>
          <p:nvPr/>
        </p:nvPicPr>
        <p:blipFill rotWithShape="1">
          <a:blip r:embed="rId3">
            <a:alphaModFix/>
          </a:blip>
          <a:srcRect b="0" l="0" r="0" t="0"/>
          <a:stretch/>
        </p:blipFill>
        <p:spPr>
          <a:xfrm>
            <a:off x="9332337" y="2064600"/>
            <a:ext cx="1439862" cy="1439862"/>
          </a:xfrm>
          <a:prstGeom prst="rect">
            <a:avLst/>
          </a:prstGeom>
          <a:noFill/>
          <a:ln>
            <a:noFill/>
          </a:ln>
        </p:spPr>
      </p:pic>
      <p:pic>
        <p:nvPicPr>
          <p:cNvPr id="369" name="Google Shape;369;g1c26921bacc_0_812"/>
          <p:cNvPicPr preferRelativeResize="0"/>
          <p:nvPr/>
        </p:nvPicPr>
        <p:blipFill rotWithShape="1">
          <a:blip r:embed="rId4">
            <a:alphaModFix/>
          </a:blip>
          <a:srcRect b="0" l="0" r="0" t="0"/>
          <a:stretch/>
        </p:blipFill>
        <p:spPr>
          <a:xfrm>
            <a:off x="9810750" y="4006862"/>
            <a:ext cx="1587500" cy="15938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1c26921bacc_0_939"/>
          <p:cNvSpPr txBox="1"/>
          <p:nvPr>
            <p:ph idx="12" type="sldNum"/>
          </p:nvPr>
        </p:nvSpPr>
        <p:spPr>
          <a:xfrm>
            <a:off x="11560052" y="6354830"/>
            <a:ext cx="513600" cy="22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FR"/>
              <a:t>‹#›</a:t>
            </a:fld>
            <a:endParaRPr/>
          </a:p>
        </p:txBody>
      </p:sp>
      <p:sp>
        <p:nvSpPr>
          <p:cNvPr id="375" name="Google Shape;375;g1c26921bacc_0_939"/>
          <p:cNvSpPr txBox="1"/>
          <p:nvPr/>
        </p:nvSpPr>
        <p:spPr>
          <a:xfrm>
            <a:off x="750975" y="1160475"/>
            <a:ext cx="6268800" cy="683400"/>
          </a:xfrm>
          <a:prstGeom prst="rect">
            <a:avLst/>
          </a:prstGeom>
          <a:noFill/>
          <a:ln>
            <a:noFill/>
          </a:ln>
        </p:spPr>
        <p:txBody>
          <a:bodyPr anchorCtr="0" anchor="t" bIns="45700" lIns="0" spcFirstLastPara="1" rIns="0" wrap="square" tIns="45700">
            <a:spAutoFit/>
          </a:bodyPr>
          <a:lstStyle/>
          <a:p>
            <a:pPr indent="0" lvl="0" marL="0" marR="0" rtl="0" algn="l">
              <a:lnSpc>
                <a:spcPct val="80000"/>
              </a:lnSpc>
              <a:spcBef>
                <a:spcPts val="0"/>
              </a:spcBef>
              <a:spcAft>
                <a:spcPts val="0"/>
              </a:spcAft>
              <a:buNone/>
            </a:pPr>
            <a:r>
              <a:rPr lang="fr-FR" sz="4800">
                <a:solidFill>
                  <a:srgbClr val="5BD4FF"/>
                </a:solidFill>
                <a:latin typeface="Rubik"/>
                <a:ea typeface="Rubik"/>
                <a:cs typeface="Rubik"/>
                <a:sym typeface="Rubik"/>
              </a:rPr>
              <a:t>Grands principes</a:t>
            </a:r>
            <a:endParaRPr/>
          </a:p>
        </p:txBody>
      </p:sp>
      <p:sp>
        <p:nvSpPr>
          <p:cNvPr id="376" name="Google Shape;376;g1c26921bacc_0_939"/>
          <p:cNvSpPr txBox="1"/>
          <p:nvPr/>
        </p:nvSpPr>
        <p:spPr>
          <a:xfrm>
            <a:off x="534975" y="2064600"/>
            <a:ext cx="9623400" cy="3755100"/>
          </a:xfrm>
          <a:prstGeom prst="rect">
            <a:avLst/>
          </a:prstGeom>
          <a:noFill/>
          <a:ln>
            <a:noFill/>
          </a:ln>
        </p:spPr>
        <p:txBody>
          <a:bodyPr anchorCtr="0" anchor="t" bIns="49775" lIns="99550" spcFirstLastPara="1" rIns="99550" wrap="square" tIns="49775">
            <a:noAutofit/>
          </a:bodyPr>
          <a:lstStyle/>
          <a:p>
            <a:pPr indent="0" lvl="0" marL="0" rtl="0" algn="l">
              <a:spcBef>
                <a:spcPts val="0"/>
              </a:spcBef>
              <a:spcAft>
                <a:spcPts val="0"/>
              </a:spcAft>
              <a:buNone/>
            </a:pPr>
            <a:r>
              <a:rPr b="1" lang="fr-FR" sz="2700">
                <a:solidFill>
                  <a:schemeClr val="dk1"/>
                </a:solidFill>
                <a:latin typeface="Rubik"/>
                <a:ea typeface="Rubik"/>
                <a:cs typeface="Rubik"/>
                <a:sym typeface="Rubik"/>
              </a:rPr>
              <a:t>Les outils de la protection des données</a:t>
            </a:r>
            <a:endParaRPr b="1" sz="2700">
              <a:latin typeface="Rubik"/>
              <a:ea typeface="Rubik"/>
              <a:cs typeface="Rubik"/>
              <a:sym typeface="Rubik"/>
            </a:endParaRPr>
          </a:p>
          <a:p>
            <a:pPr indent="-171450" lvl="0" marL="0" rtl="0" algn="l">
              <a:spcBef>
                <a:spcPts val="640"/>
              </a:spcBef>
              <a:spcAft>
                <a:spcPts val="0"/>
              </a:spcAft>
              <a:buClr>
                <a:srgbClr val="000000"/>
              </a:buClr>
              <a:buSzPts val="2700"/>
              <a:buFont typeface="Rubik"/>
              <a:buChar char="•"/>
            </a:pPr>
            <a:r>
              <a:rPr b="1" lang="fr-FR" sz="2700">
                <a:latin typeface="Rubik"/>
                <a:ea typeface="Rubik"/>
                <a:cs typeface="Rubik"/>
                <a:sym typeface="Rubik"/>
              </a:rPr>
              <a:t> </a:t>
            </a:r>
            <a:r>
              <a:rPr lang="fr-FR" sz="2700">
                <a:latin typeface="Rubik"/>
                <a:ea typeface="Rubik"/>
                <a:cs typeface="Rubik"/>
                <a:sym typeface="Rubik"/>
              </a:rPr>
              <a:t>Analyse d’impact sur la protection des données</a:t>
            </a:r>
            <a:endParaRPr sz="2700">
              <a:latin typeface="Rubik"/>
              <a:ea typeface="Rubik"/>
              <a:cs typeface="Rubik"/>
              <a:sym typeface="Rubik"/>
            </a:endParaRPr>
          </a:p>
          <a:p>
            <a:pPr indent="-171450" lvl="0" marL="0" rtl="0" algn="l">
              <a:spcBef>
                <a:spcPts val="640"/>
              </a:spcBef>
              <a:spcAft>
                <a:spcPts val="0"/>
              </a:spcAft>
              <a:buClr>
                <a:srgbClr val="000000"/>
              </a:buClr>
              <a:buSzPts val="2700"/>
              <a:buFont typeface="Rubik"/>
              <a:buChar char="•"/>
            </a:pPr>
            <a:r>
              <a:rPr lang="fr-FR" sz="2700">
                <a:latin typeface="Rubik"/>
                <a:ea typeface="Rubik"/>
                <a:cs typeface="Rubik"/>
                <a:sym typeface="Rubik"/>
              </a:rPr>
              <a:t>Obligation de notifier une violation de données à l’autorité de contrôle (72h maximum auprès de la CNIL)</a:t>
            </a:r>
            <a:endParaRPr sz="2700">
              <a:latin typeface="Rubik"/>
              <a:ea typeface="Rubik"/>
              <a:cs typeface="Rubik"/>
              <a:sym typeface="Rubik"/>
            </a:endParaRPr>
          </a:p>
          <a:p>
            <a:pPr indent="-171450" lvl="0" marL="0" rtl="0" algn="l">
              <a:spcBef>
                <a:spcPts val="640"/>
              </a:spcBef>
              <a:spcAft>
                <a:spcPts val="0"/>
              </a:spcAft>
              <a:buClr>
                <a:srgbClr val="000000"/>
              </a:buClr>
              <a:buSzPts val="2700"/>
              <a:buFont typeface="Rubik"/>
              <a:buChar char="•"/>
            </a:pPr>
            <a:r>
              <a:rPr lang="fr-FR" sz="2700">
                <a:latin typeface="Rubik"/>
                <a:ea typeface="Rubik"/>
                <a:cs typeface="Rubik"/>
                <a:sym typeface="Rubik"/>
              </a:rPr>
              <a:t>Définition d’une éthique de protection des données (valorisation de la mise en conformité)</a:t>
            </a:r>
            <a:endParaRPr sz="2700">
              <a:latin typeface="Rubik"/>
              <a:ea typeface="Rubik"/>
              <a:cs typeface="Rubik"/>
              <a:sym typeface="Rubik"/>
            </a:endParaRPr>
          </a:p>
          <a:p>
            <a:pPr indent="-150812" lvl="0" marL="373062" rtl="0" algn="l">
              <a:spcBef>
                <a:spcPts val="700"/>
              </a:spcBef>
              <a:spcAft>
                <a:spcPts val="0"/>
              </a:spcAft>
              <a:buNone/>
            </a:pPr>
            <a:r>
              <a:t/>
            </a:r>
            <a:endParaRPr sz="3500">
              <a:solidFill>
                <a:srgbClr val="00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7"/>
          <p:cNvSpPr txBox="1"/>
          <p:nvPr/>
        </p:nvSpPr>
        <p:spPr>
          <a:xfrm>
            <a:off x="1955800" y="972300"/>
            <a:ext cx="2771700" cy="1274400"/>
          </a:xfrm>
          <a:prstGeom prst="rect">
            <a:avLst/>
          </a:prstGeom>
          <a:noFill/>
          <a:ln>
            <a:noFill/>
          </a:ln>
        </p:spPr>
        <p:txBody>
          <a:bodyPr anchorCtr="0" anchor="t" bIns="45700" lIns="0" spcFirstLastPara="1" rIns="0" wrap="square" tIns="45700">
            <a:spAutoFit/>
          </a:bodyPr>
          <a:lstStyle/>
          <a:p>
            <a:pPr indent="0" lvl="0" marL="0" marR="0" rtl="0" algn="l">
              <a:lnSpc>
                <a:spcPct val="80000"/>
              </a:lnSpc>
              <a:spcBef>
                <a:spcPts val="0"/>
              </a:spcBef>
              <a:spcAft>
                <a:spcPts val="0"/>
              </a:spcAft>
              <a:buNone/>
            </a:pPr>
            <a:r>
              <a:rPr lang="fr-FR" sz="4800">
                <a:solidFill>
                  <a:srgbClr val="5BD4FF"/>
                </a:solidFill>
                <a:latin typeface="Rubik"/>
                <a:ea typeface="Rubik"/>
                <a:cs typeface="Rubik"/>
                <a:sym typeface="Rubik"/>
              </a:rPr>
              <a:t>Grands principes</a:t>
            </a:r>
            <a:endParaRPr/>
          </a:p>
        </p:txBody>
      </p:sp>
      <p:sp>
        <p:nvSpPr>
          <p:cNvPr id="382" name="Google Shape;382;p7"/>
          <p:cNvSpPr txBox="1"/>
          <p:nvPr/>
        </p:nvSpPr>
        <p:spPr>
          <a:xfrm>
            <a:off x="1955750" y="3698500"/>
            <a:ext cx="3915900" cy="2424300"/>
          </a:xfrm>
          <a:prstGeom prst="rect">
            <a:avLst/>
          </a:prstGeom>
          <a:noFill/>
          <a:ln>
            <a:noFill/>
          </a:ln>
        </p:spPr>
        <p:txBody>
          <a:bodyPr anchorCtr="0" anchor="t" bIns="45700" lIns="0" spcFirstLastPara="1" rIns="0" wrap="square" tIns="45700">
            <a:spAutoFit/>
          </a:bodyPr>
          <a:lstStyle/>
          <a:p>
            <a:pPr indent="0" lvl="0" marL="0" marR="0" rtl="0" algn="l">
              <a:lnSpc>
                <a:spcPct val="130000"/>
              </a:lnSpc>
              <a:spcBef>
                <a:spcPts val="0"/>
              </a:spcBef>
              <a:spcAft>
                <a:spcPts val="0"/>
              </a:spcAft>
              <a:buNone/>
            </a:pPr>
            <a:r>
              <a:rPr lang="fr-FR" sz="1500">
                <a:solidFill>
                  <a:schemeClr val="dk1"/>
                </a:solidFill>
                <a:highlight>
                  <a:srgbClr val="FFFFFF"/>
                </a:highlight>
                <a:latin typeface="Open Sans"/>
                <a:ea typeface="Open Sans"/>
                <a:cs typeface="Open Sans"/>
                <a:sym typeface="Open Sans"/>
              </a:rPr>
              <a:t>L’AIPD est un outil important pour la responsabilisation des organismes : elle les aide à construire des traitements de données respectueux de la vie privée, mais aussi à démontrer leur conformité au (RGPD). Elle est obligatoire pour les traitements susceptibles d’engendrer des risques élevés.</a:t>
            </a:r>
            <a:endParaRPr sz="1000">
              <a:solidFill>
                <a:schemeClr val="dk1"/>
              </a:solidFill>
              <a:latin typeface="Open Sans"/>
              <a:ea typeface="Open Sans"/>
              <a:cs typeface="Open Sans"/>
              <a:sym typeface="Open Sans"/>
            </a:endParaRPr>
          </a:p>
        </p:txBody>
      </p:sp>
      <p:sp>
        <p:nvSpPr>
          <p:cNvPr id="383" name="Google Shape;383;p7"/>
          <p:cNvSpPr txBox="1"/>
          <p:nvPr/>
        </p:nvSpPr>
        <p:spPr>
          <a:xfrm>
            <a:off x="1467921" y="2719600"/>
            <a:ext cx="2595900" cy="978900"/>
          </a:xfrm>
          <a:prstGeom prst="rect">
            <a:avLst/>
          </a:prstGeom>
          <a:noFill/>
          <a:ln>
            <a:noFill/>
          </a:ln>
        </p:spPr>
        <p:txBody>
          <a:bodyPr anchorCtr="0" anchor="t" bIns="45700" lIns="0" spcFirstLastPara="1" rIns="0" wrap="square" tIns="45700">
            <a:spAutoFit/>
          </a:bodyPr>
          <a:lstStyle/>
          <a:p>
            <a:pPr indent="0" lvl="0" marL="0" marR="0" rtl="0" algn="l">
              <a:lnSpc>
                <a:spcPct val="80000"/>
              </a:lnSpc>
              <a:spcBef>
                <a:spcPts val="0"/>
              </a:spcBef>
              <a:spcAft>
                <a:spcPts val="0"/>
              </a:spcAft>
              <a:buNone/>
            </a:pPr>
            <a:r>
              <a:rPr lang="fr-FR" sz="3600">
                <a:solidFill>
                  <a:srgbClr val="223660"/>
                </a:solidFill>
                <a:latin typeface="Rubik"/>
                <a:ea typeface="Rubik"/>
                <a:cs typeface="Rubik"/>
                <a:sym typeface="Rubik"/>
              </a:rPr>
              <a:t>Analyse d’impact</a:t>
            </a:r>
            <a:endParaRPr/>
          </a:p>
        </p:txBody>
      </p:sp>
      <p:pic>
        <p:nvPicPr>
          <p:cNvPr id="384" name="Google Shape;384;p7"/>
          <p:cNvPicPr preferRelativeResize="0"/>
          <p:nvPr/>
        </p:nvPicPr>
        <p:blipFill rotWithShape="1">
          <a:blip r:embed="rId3">
            <a:alphaModFix/>
          </a:blip>
          <a:srcRect b="0" l="0" r="0" t="0"/>
          <a:stretch/>
        </p:blipFill>
        <p:spPr>
          <a:xfrm>
            <a:off x="10905172" y="4305001"/>
            <a:ext cx="1095375" cy="2562225"/>
          </a:xfrm>
          <a:prstGeom prst="rect">
            <a:avLst/>
          </a:prstGeom>
          <a:noFill/>
          <a:ln>
            <a:noFill/>
          </a:ln>
        </p:spPr>
      </p:pic>
      <p:pic>
        <p:nvPicPr>
          <p:cNvPr id="385" name="Google Shape;385;p7"/>
          <p:cNvPicPr preferRelativeResize="0"/>
          <p:nvPr/>
        </p:nvPicPr>
        <p:blipFill>
          <a:blip r:embed="rId4">
            <a:alphaModFix/>
          </a:blip>
          <a:stretch>
            <a:fillRect/>
          </a:stretch>
        </p:blipFill>
        <p:spPr>
          <a:xfrm>
            <a:off x="6046339" y="152400"/>
            <a:ext cx="4858837" cy="65532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1c26921bacc_0_968"/>
          <p:cNvSpPr txBox="1"/>
          <p:nvPr>
            <p:ph idx="4294967295" type="title"/>
          </p:nvPr>
        </p:nvSpPr>
        <p:spPr>
          <a:xfrm>
            <a:off x="1733402" y="457195"/>
            <a:ext cx="8741400" cy="642600"/>
          </a:xfrm>
          <a:prstGeom prst="rect">
            <a:avLst/>
          </a:prstGeom>
          <a:noFill/>
          <a:ln>
            <a:noFill/>
          </a:ln>
        </p:spPr>
        <p:txBody>
          <a:bodyPr anchorCtr="0" anchor="t" bIns="0" lIns="0" spcFirstLastPara="1" rIns="0" wrap="square" tIns="192000">
            <a:noAutofit/>
          </a:bodyPr>
          <a:lstStyle/>
          <a:p>
            <a:pPr indent="0" lvl="0" marL="0" rtl="0" algn="ctr">
              <a:lnSpc>
                <a:spcPct val="80000"/>
              </a:lnSpc>
              <a:spcBef>
                <a:spcPts val="0"/>
              </a:spcBef>
              <a:spcAft>
                <a:spcPts val="0"/>
              </a:spcAft>
              <a:buClr>
                <a:schemeClr val="dk1"/>
              </a:buClr>
              <a:buSzPts val="2400"/>
              <a:buFont typeface="Open Sans"/>
              <a:buNone/>
            </a:pPr>
            <a:r>
              <a:rPr lang="fr-FR" sz="4100"/>
              <a:t>Le Délégué à la Protection des données</a:t>
            </a:r>
            <a:endParaRPr sz="4100"/>
          </a:p>
        </p:txBody>
      </p:sp>
      <p:sp>
        <p:nvSpPr>
          <p:cNvPr id="391" name="Google Shape;391;g1c26921bacc_0_968"/>
          <p:cNvSpPr txBox="1"/>
          <p:nvPr/>
        </p:nvSpPr>
        <p:spPr>
          <a:xfrm>
            <a:off x="219900" y="1473675"/>
            <a:ext cx="4652700" cy="708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2000">
                <a:solidFill>
                  <a:srgbClr val="5BD4FF"/>
                </a:solidFill>
                <a:latin typeface="Rubik"/>
                <a:ea typeface="Rubik"/>
                <a:cs typeface="Rubik"/>
                <a:sym typeface="Rubik"/>
              </a:rPr>
              <a:t>Fonction créée par le RGPD</a:t>
            </a:r>
            <a:endParaRPr b="1" sz="2000">
              <a:solidFill>
                <a:srgbClr val="5BD4FF"/>
              </a:solidFill>
              <a:latin typeface="Rubik"/>
              <a:ea typeface="Rubik"/>
              <a:cs typeface="Rubik"/>
              <a:sym typeface="Rubik"/>
            </a:endParaRPr>
          </a:p>
          <a:p>
            <a:pPr indent="0" lvl="0" marL="0" marR="0" rtl="0" algn="l">
              <a:spcBef>
                <a:spcPts val="0"/>
              </a:spcBef>
              <a:spcAft>
                <a:spcPts val="0"/>
              </a:spcAft>
              <a:buNone/>
            </a:pPr>
            <a:r>
              <a:rPr b="1" lang="fr-FR" sz="2000">
                <a:solidFill>
                  <a:srgbClr val="5BD4FF"/>
                </a:solidFill>
                <a:latin typeface="Rubik"/>
                <a:ea typeface="Rubik"/>
                <a:cs typeface="Rubik"/>
                <a:sym typeface="Rubik"/>
              </a:rPr>
              <a:t>Data Protection Officer</a:t>
            </a:r>
            <a:endParaRPr b="1" sz="2000">
              <a:solidFill>
                <a:srgbClr val="5BD4FF"/>
              </a:solidFill>
              <a:latin typeface="Rubik"/>
              <a:ea typeface="Rubik"/>
              <a:cs typeface="Rubik"/>
              <a:sym typeface="Rubik"/>
            </a:endParaRPr>
          </a:p>
        </p:txBody>
      </p:sp>
      <p:pic>
        <p:nvPicPr>
          <p:cNvPr id="392" name="Google Shape;392;g1c26921bacc_0_968"/>
          <p:cNvPicPr preferRelativeResize="0"/>
          <p:nvPr/>
        </p:nvPicPr>
        <p:blipFill>
          <a:blip r:embed="rId3">
            <a:alphaModFix/>
          </a:blip>
          <a:stretch>
            <a:fillRect/>
          </a:stretch>
        </p:blipFill>
        <p:spPr>
          <a:xfrm>
            <a:off x="1158750" y="2334075"/>
            <a:ext cx="7941648" cy="3266625"/>
          </a:xfrm>
          <a:prstGeom prst="rect">
            <a:avLst/>
          </a:prstGeom>
          <a:noFill/>
          <a:ln>
            <a:noFill/>
          </a:ln>
        </p:spPr>
      </p:pic>
      <p:pic>
        <p:nvPicPr>
          <p:cNvPr id="393" name="Google Shape;393;g1c26921bacc_0_968"/>
          <p:cNvPicPr preferRelativeResize="0"/>
          <p:nvPr/>
        </p:nvPicPr>
        <p:blipFill>
          <a:blip r:embed="rId4">
            <a:alphaModFix/>
          </a:blip>
          <a:stretch>
            <a:fillRect/>
          </a:stretch>
        </p:blipFill>
        <p:spPr>
          <a:xfrm>
            <a:off x="9344525" y="2908803"/>
            <a:ext cx="2847475" cy="3491999"/>
          </a:xfrm>
          <a:prstGeom prst="rect">
            <a:avLst/>
          </a:prstGeom>
          <a:noFill/>
          <a:ln>
            <a:noFill/>
          </a:ln>
        </p:spPr>
      </p:pic>
      <p:pic>
        <p:nvPicPr>
          <p:cNvPr id="394" name="Google Shape;394;g1c26921bacc_0_968"/>
          <p:cNvPicPr preferRelativeResize="0"/>
          <p:nvPr/>
        </p:nvPicPr>
        <p:blipFill>
          <a:blip r:embed="rId5">
            <a:alphaModFix/>
          </a:blip>
          <a:stretch>
            <a:fillRect/>
          </a:stretch>
        </p:blipFill>
        <p:spPr>
          <a:xfrm>
            <a:off x="7700650" y="1482766"/>
            <a:ext cx="4264126" cy="4683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1c26921bacc_0_3"/>
          <p:cNvSpPr txBox="1"/>
          <p:nvPr>
            <p:ph idx="12" type="sldNum"/>
          </p:nvPr>
        </p:nvSpPr>
        <p:spPr>
          <a:xfrm>
            <a:off x="11560052" y="6354830"/>
            <a:ext cx="513600" cy="22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fr-FR"/>
              <a:t>‹#›</a:t>
            </a:fld>
            <a:endParaRPr/>
          </a:p>
        </p:txBody>
      </p:sp>
      <p:sp>
        <p:nvSpPr>
          <p:cNvPr id="75" name="Google Shape;75;g1c26921bacc_0_3"/>
          <p:cNvSpPr txBox="1"/>
          <p:nvPr/>
        </p:nvSpPr>
        <p:spPr>
          <a:xfrm>
            <a:off x="1559462" y="0"/>
            <a:ext cx="9623400" cy="1022400"/>
          </a:xfrm>
          <a:prstGeom prst="rect">
            <a:avLst/>
          </a:prstGeom>
          <a:noFill/>
          <a:ln>
            <a:noFill/>
          </a:ln>
        </p:spPr>
        <p:txBody>
          <a:bodyPr anchorCtr="0" anchor="ctr" bIns="49775" lIns="99550" spcFirstLastPara="1" rIns="99550" wrap="square" tIns="49775">
            <a:noAutofit/>
          </a:bodyPr>
          <a:lstStyle/>
          <a:p>
            <a:pPr indent="0" lvl="0" marL="0" rtl="0" algn="ctr">
              <a:spcBef>
                <a:spcPts val="0"/>
              </a:spcBef>
              <a:spcAft>
                <a:spcPts val="0"/>
              </a:spcAft>
              <a:buClr>
                <a:srgbClr val="000000"/>
              </a:buClr>
              <a:buSzPts val="1100"/>
              <a:buFont typeface="Arial"/>
              <a:buNone/>
            </a:pPr>
            <a:r>
              <a:rPr lang="fr-FR" sz="4800">
                <a:solidFill>
                  <a:srgbClr val="000000"/>
                </a:solidFill>
                <a:latin typeface="Rubik Medium"/>
                <a:ea typeface="Rubik Medium"/>
                <a:cs typeface="Rubik Medium"/>
                <a:sym typeface="Rubik Medium"/>
              </a:rPr>
              <a:t>Abréviations et traductions</a:t>
            </a:r>
            <a:endParaRPr sz="4800">
              <a:solidFill>
                <a:srgbClr val="000000"/>
              </a:solidFill>
              <a:latin typeface="Rubik Medium"/>
              <a:ea typeface="Rubik Medium"/>
              <a:cs typeface="Rubik Medium"/>
              <a:sym typeface="Rubik Medium"/>
            </a:endParaRPr>
          </a:p>
        </p:txBody>
      </p:sp>
      <p:sp>
        <p:nvSpPr>
          <p:cNvPr id="76" name="Google Shape;76;g1c26921bacc_0_3"/>
          <p:cNvSpPr txBox="1"/>
          <p:nvPr/>
        </p:nvSpPr>
        <p:spPr>
          <a:xfrm>
            <a:off x="152400" y="1524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600">
                <a:solidFill>
                  <a:schemeClr val="dk1"/>
                </a:solidFill>
              </a:rPr>
              <a:t> </a:t>
            </a:r>
            <a:endParaRPr/>
          </a:p>
        </p:txBody>
      </p:sp>
      <p:graphicFrame>
        <p:nvGraphicFramePr>
          <p:cNvPr id="77" name="Google Shape;77;g1c26921bacc_0_3"/>
          <p:cNvGraphicFramePr/>
          <p:nvPr/>
        </p:nvGraphicFramePr>
        <p:xfrm>
          <a:off x="1559450" y="1288437"/>
          <a:ext cx="3000000" cy="3000000"/>
        </p:xfrm>
        <a:graphic>
          <a:graphicData uri="http://schemas.openxmlformats.org/drawingml/2006/table">
            <a:tbl>
              <a:tblPr>
                <a:noFill/>
                <a:tableStyleId>{B7CA0B74-6388-4741-AA6C-E5AD62F9F957}</a:tableStyleId>
              </a:tblPr>
              <a:tblGrid>
                <a:gridCol w="1763700"/>
                <a:gridCol w="5005375"/>
              </a:tblGrid>
              <a:tr h="752475">
                <a:tc>
                  <a:txBody>
                    <a:bodyPr/>
                    <a:lstStyle/>
                    <a:p>
                      <a:pPr indent="0" lvl="0" marL="0" marR="0" rtl="0" algn="l">
                        <a:lnSpc>
                          <a:spcPct val="100000"/>
                        </a:lnSpc>
                        <a:spcBef>
                          <a:spcPts val="0"/>
                        </a:spcBef>
                        <a:spcAft>
                          <a:spcPts val="0"/>
                        </a:spcAft>
                        <a:buClr>
                          <a:srgbClr val="FFFFFF"/>
                        </a:buClr>
                        <a:buSzPts val="1800"/>
                        <a:buFont typeface="Arial"/>
                        <a:buNone/>
                      </a:pPr>
                      <a:r>
                        <a:rPr b="1" i="0" lang="fr-FR" sz="1800" u="none">
                          <a:solidFill>
                            <a:srgbClr val="FFFFFF"/>
                          </a:solidFill>
                          <a:latin typeface="Arial"/>
                          <a:ea typeface="Arial"/>
                          <a:cs typeface="Arial"/>
                          <a:sym typeface="Arial"/>
                        </a:rPr>
                        <a:t>Abréviation</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D2D8A"/>
                    </a:solidFill>
                  </a:tcPr>
                </a:tc>
                <a:tc>
                  <a:txBody>
                    <a:bodyPr/>
                    <a:lstStyle/>
                    <a:p>
                      <a:pPr indent="0" lvl="0" marL="0" marR="0" rtl="0" algn="l">
                        <a:lnSpc>
                          <a:spcPct val="100000"/>
                        </a:lnSpc>
                        <a:spcBef>
                          <a:spcPts val="0"/>
                        </a:spcBef>
                        <a:spcAft>
                          <a:spcPts val="0"/>
                        </a:spcAft>
                        <a:buClr>
                          <a:srgbClr val="FFFFFF"/>
                        </a:buClr>
                        <a:buSzPts val="1800"/>
                        <a:buFont typeface="Arial"/>
                        <a:buNone/>
                      </a:pPr>
                      <a:r>
                        <a:rPr b="1" i="0" lang="fr-FR" sz="1800" u="none">
                          <a:solidFill>
                            <a:srgbClr val="FFFFFF"/>
                          </a:solidFill>
                          <a:latin typeface="Arial"/>
                          <a:ea typeface="Arial"/>
                          <a:cs typeface="Arial"/>
                          <a:sym typeface="Arial"/>
                        </a:rPr>
                        <a:t>Texte</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D2D8A"/>
                    </a:solidFill>
                  </a:tcPr>
                </a:tc>
              </a:tr>
              <a:tr h="1738300">
                <a:tc>
                  <a:txBody>
                    <a:bodyPr/>
                    <a:lstStyle/>
                    <a:p>
                      <a:pPr indent="0" lvl="0" marL="0" marR="0" rtl="0" algn="l">
                        <a:lnSpc>
                          <a:spcPct val="100000"/>
                        </a:lnSpc>
                        <a:spcBef>
                          <a:spcPts val="0"/>
                        </a:spcBef>
                        <a:spcAft>
                          <a:spcPts val="0"/>
                        </a:spcAft>
                        <a:buClr>
                          <a:srgbClr val="000000"/>
                        </a:buClr>
                        <a:buSzPts val="1800"/>
                        <a:buFont typeface="Arial"/>
                        <a:buNone/>
                      </a:pPr>
                      <a:r>
                        <a:rPr b="0" i="0" lang="fr-FR" sz="1800" u="none">
                          <a:solidFill>
                            <a:srgbClr val="000000"/>
                          </a:solidFill>
                          <a:latin typeface="Arial"/>
                          <a:ea typeface="Arial"/>
                          <a:cs typeface="Arial"/>
                          <a:sym typeface="Arial"/>
                        </a:rPr>
                        <a:t>RGPD</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A"/>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fr-FR" sz="1800" u="none">
                          <a:solidFill>
                            <a:srgbClr val="000000"/>
                          </a:solidFill>
                          <a:latin typeface="Arial"/>
                          <a:ea typeface="Arial"/>
                          <a:cs typeface="Arial"/>
                          <a:sym typeface="Arial"/>
                        </a:rPr>
                        <a:t>Règlement relatif à la protection des personnes physiques à l'égard du traitement des données à caractère personnel et à la libre circulation de ces données, et abrogeant la directive 95/46/CE (règlement général sur la protection des données)</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A"/>
                    </a:solidFill>
                  </a:tcPr>
                </a:tc>
              </a:tr>
              <a:tr h="914400">
                <a:tc>
                  <a:txBody>
                    <a:bodyPr/>
                    <a:lstStyle/>
                    <a:p>
                      <a:pPr indent="0" lvl="0" marL="0" marR="0" rtl="0" algn="l">
                        <a:lnSpc>
                          <a:spcPct val="100000"/>
                        </a:lnSpc>
                        <a:spcBef>
                          <a:spcPts val="0"/>
                        </a:spcBef>
                        <a:spcAft>
                          <a:spcPts val="0"/>
                        </a:spcAft>
                        <a:buClr>
                          <a:srgbClr val="000000"/>
                        </a:buClr>
                        <a:buSzPts val="1800"/>
                        <a:buFont typeface="Arial"/>
                        <a:buNone/>
                      </a:pPr>
                      <a:r>
                        <a:rPr b="0" i="0" lang="fr-FR" sz="1800" u="none">
                          <a:solidFill>
                            <a:srgbClr val="000000"/>
                          </a:solidFill>
                          <a:latin typeface="Arial"/>
                          <a:ea typeface="Arial"/>
                          <a:cs typeface="Arial"/>
                          <a:sym typeface="Arial"/>
                        </a:rPr>
                        <a:t>LIL</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D"/>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fr-FR" sz="1800" u="none">
                          <a:solidFill>
                            <a:srgbClr val="000000"/>
                          </a:solidFill>
                          <a:latin typeface="Arial"/>
                          <a:ea typeface="Arial"/>
                          <a:cs typeface="Arial"/>
                          <a:sym typeface="Arial"/>
                        </a:rPr>
                        <a:t>Loi n° 78-17 du 6 janvier 1978 relative à l'informatique, aux fichiers et aux libertés </a:t>
                      </a:r>
                      <a:r>
                        <a:rPr b="0" i="1" lang="fr-FR" sz="1800" u="none">
                          <a:solidFill>
                            <a:srgbClr val="000000"/>
                          </a:solidFill>
                          <a:latin typeface="Arial"/>
                          <a:ea typeface="Arial"/>
                          <a:cs typeface="Arial"/>
                          <a:sym typeface="Arial"/>
                        </a:rPr>
                        <a:t>modifiée</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D"/>
                    </a:solidFill>
                  </a:tcPr>
                </a:tc>
              </a:tr>
              <a:tr h="752475">
                <a:tc>
                  <a:txBody>
                    <a:bodyPr/>
                    <a:lstStyle/>
                    <a:p>
                      <a:pPr indent="0" lvl="0" marL="0" marR="0" rtl="0" algn="l">
                        <a:lnSpc>
                          <a:spcPct val="100000"/>
                        </a:lnSpc>
                        <a:spcBef>
                          <a:spcPts val="0"/>
                        </a:spcBef>
                        <a:spcAft>
                          <a:spcPts val="0"/>
                        </a:spcAft>
                        <a:buClr>
                          <a:srgbClr val="000000"/>
                        </a:buClr>
                        <a:buSzPts val="1800"/>
                        <a:buFont typeface="Arial"/>
                        <a:buNone/>
                      </a:pPr>
                      <a:r>
                        <a:rPr b="0" i="0" lang="fr-FR" sz="1800" u="none">
                          <a:solidFill>
                            <a:srgbClr val="000000"/>
                          </a:solidFill>
                          <a:latin typeface="Arial"/>
                          <a:ea typeface="Arial"/>
                          <a:cs typeface="Arial"/>
                          <a:sym typeface="Arial"/>
                        </a:rPr>
                        <a:t>CSP</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A"/>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fr-FR" sz="1800" u="none">
                          <a:solidFill>
                            <a:srgbClr val="000000"/>
                          </a:solidFill>
                          <a:latin typeface="Arial"/>
                          <a:ea typeface="Arial"/>
                          <a:cs typeface="Arial"/>
                          <a:sym typeface="Arial"/>
                        </a:rPr>
                        <a:t>Code de la santé publique</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A"/>
                    </a:solidFill>
                  </a:tcPr>
                </a:tc>
              </a:tr>
              <a:tr h="752475">
                <a:tc>
                  <a:txBody>
                    <a:bodyPr/>
                    <a:lstStyle/>
                    <a:p>
                      <a:pPr indent="0" lvl="0" marL="0" marR="0" rtl="0" algn="l">
                        <a:lnSpc>
                          <a:spcPct val="100000"/>
                        </a:lnSpc>
                        <a:spcBef>
                          <a:spcPts val="0"/>
                        </a:spcBef>
                        <a:spcAft>
                          <a:spcPts val="0"/>
                        </a:spcAft>
                        <a:buClr>
                          <a:srgbClr val="000000"/>
                        </a:buClr>
                        <a:buSzPts val="1800"/>
                        <a:buFont typeface="Arial"/>
                        <a:buNone/>
                      </a:pPr>
                      <a:r>
                        <a:rPr b="0" i="0" lang="fr-FR" sz="1800" u="none">
                          <a:solidFill>
                            <a:srgbClr val="000000"/>
                          </a:solidFill>
                          <a:latin typeface="Arial"/>
                          <a:ea typeface="Arial"/>
                          <a:cs typeface="Arial"/>
                          <a:sym typeface="Arial"/>
                        </a:rPr>
                        <a:t>CP</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D"/>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fr-FR" sz="1800" u="none">
                          <a:solidFill>
                            <a:srgbClr val="000000"/>
                          </a:solidFill>
                          <a:latin typeface="Arial"/>
                          <a:ea typeface="Arial"/>
                          <a:cs typeface="Arial"/>
                          <a:sym typeface="Arial"/>
                        </a:rPr>
                        <a:t>Code pénal</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D"/>
                    </a:solidFill>
                  </a:tcPr>
                </a:tc>
              </a:tr>
            </a:tbl>
          </a:graphicData>
        </a:graphic>
      </p:graphicFrame>
    </p:spTree>
  </p:cSld>
  <p:clrMapOvr>
    <a:masterClrMapping/>
  </p:clrMapOvr>
  <mc:AlternateContent>
    <mc:Choice Requires="p14">
      <p:transition spd="slow" p14:dur="10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1c26921bacc_0_1002"/>
          <p:cNvSpPr txBox="1"/>
          <p:nvPr>
            <p:ph type="title"/>
          </p:nvPr>
        </p:nvSpPr>
        <p:spPr>
          <a:xfrm>
            <a:off x="1725302" y="517870"/>
            <a:ext cx="8741400" cy="642600"/>
          </a:xfrm>
          <a:prstGeom prst="rect">
            <a:avLst/>
          </a:prstGeom>
          <a:noFill/>
          <a:ln>
            <a:noFill/>
          </a:ln>
        </p:spPr>
        <p:txBody>
          <a:bodyPr anchorCtr="0" anchor="t" bIns="0" lIns="0" spcFirstLastPara="1" rIns="0" wrap="square" tIns="192000">
            <a:noAutofit/>
          </a:bodyPr>
          <a:lstStyle/>
          <a:p>
            <a:pPr indent="0" lvl="0" marL="0" rtl="0" algn="ctr">
              <a:lnSpc>
                <a:spcPct val="80000"/>
              </a:lnSpc>
              <a:spcBef>
                <a:spcPts val="0"/>
              </a:spcBef>
              <a:spcAft>
                <a:spcPts val="0"/>
              </a:spcAft>
              <a:buClr>
                <a:schemeClr val="dk1"/>
              </a:buClr>
              <a:buSzPts val="2400"/>
              <a:buFont typeface="Open Sans"/>
              <a:buNone/>
            </a:pPr>
            <a:r>
              <a:rPr lang="fr-FR"/>
              <a:t>Que faire en pratique 1/2</a:t>
            </a:r>
            <a:endParaRPr/>
          </a:p>
        </p:txBody>
      </p:sp>
      <p:sp>
        <p:nvSpPr>
          <p:cNvPr id="400" name="Google Shape;400;g1c26921bacc_0_1002"/>
          <p:cNvSpPr txBox="1"/>
          <p:nvPr>
            <p:ph idx="12" type="sldNum"/>
          </p:nvPr>
        </p:nvSpPr>
        <p:spPr>
          <a:xfrm>
            <a:off x="11560052" y="6354830"/>
            <a:ext cx="513600" cy="22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fr-FR"/>
              <a:t>‹#›</a:t>
            </a:fld>
            <a:endParaRPr/>
          </a:p>
        </p:txBody>
      </p:sp>
      <p:sp>
        <p:nvSpPr>
          <p:cNvPr id="401" name="Google Shape;401;g1c26921bacc_0_1002"/>
          <p:cNvSpPr txBox="1"/>
          <p:nvPr/>
        </p:nvSpPr>
        <p:spPr>
          <a:xfrm>
            <a:off x="534987" y="1547812"/>
            <a:ext cx="9623400" cy="4991100"/>
          </a:xfrm>
          <a:prstGeom prst="rect">
            <a:avLst/>
          </a:prstGeom>
          <a:noFill/>
          <a:ln>
            <a:noFill/>
          </a:ln>
        </p:spPr>
        <p:txBody>
          <a:bodyPr anchorCtr="0" anchor="t" bIns="49775" lIns="99550" spcFirstLastPara="1" rIns="99550" wrap="square" tIns="49775">
            <a:noAutofit/>
          </a:bodyPr>
          <a:lstStyle/>
          <a:p>
            <a:pPr indent="-430212" lvl="0" marL="373062" rtl="0" algn="l">
              <a:spcBef>
                <a:spcPts val="0"/>
              </a:spcBef>
              <a:spcAft>
                <a:spcPts val="0"/>
              </a:spcAft>
              <a:buClr>
                <a:schemeClr val="dk1"/>
              </a:buClr>
              <a:buSzPts val="2700"/>
              <a:buFont typeface="Rubik"/>
              <a:buChar char="•"/>
            </a:pPr>
            <a:r>
              <a:rPr lang="fr-FR" sz="2700">
                <a:solidFill>
                  <a:schemeClr val="dk1"/>
                </a:solidFill>
                <a:latin typeface="Rubik"/>
                <a:ea typeface="Rubik"/>
                <a:cs typeface="Rubik"/>
                <a:sym typeface="Rubik"/>
              </a:rPr>
              <a:t>Appliquer les mise à jour de sécurité sur vos appareils</a:t>
            </a:r>
            <a:endParaRPr sz="2700">
              <a:solidFill>
                <a:schemeClr val="dk1"/>
              </a:solidFill>
              <a:latin typeface="Rubik"/>
              <a:ea typeface="Rubik"/>
              <a:cs typeface="Rubik"/>
              <a:sym typeface="Rubik"/>
            </a:endParaRPr>
          </a:p>
          <a:p>
            <a:pPr indent="0" lvl="0" marL="373062" rtl="0" algn="l">
              <a:spcBef>
                <a:spcPts val="0"/>
              </a:spcBef>
              <a:spcAft>
                <a:spcPts val="0"/>
              </a:spcAft>
              <a:buNone/>
            </a:pPr>
            <a:r>
              <a:t/>
            </a:r>
            <a:endParaRPr sz="2700">
              <a:solidFill>
                <a:schemeClr val="dk1"/>
              </a:solidFill>
              <a:latin typeface="Rubik"/>
              <a:ea typeface="Rubik"/>
              <a:cs typeface="Rubik"/>
              <a:sym typeface="Rubik"/>
            </a:endParaRPr>
          </a:p>
          <a:p>
            <a:pPr indent="-430212" lvl="0" marL="373062" rtl="0" algn="l">
              <a:spcBef>
                <a:spcPts val="0"/>
              </a:spcBef>
              <a:spcAft>
                <a:spcPts val="0"/>
              </a:spcAft>
              <a:buClr>
                <a:schemeClr val="dk1"/>
              </a:buClr>
              <a:buSzPts val="2700"/>
              <a:buFont typeface="Rubik"/>
              <a:buChar char="•"/>
            </a:pPr>
            <a:r>
              <a:rPr lang="fr-FR" sz="2700">
                <a:solidFill>
                  <a:schemeClr val="dk1"/>
                </a:solidFill>
                <a:latin typeface="Rubik"/>
                <a:ea typeface="Rubik"/>
                <a:cs typeface="Rubik"/>
                <a:sym typeface="Rubik"/>
              </a:rPr>
              <a:t>Utiliser un antivirus</a:t>
            </a:r>
            <a:endParaRPr sz="2700">
              <a:solidFill>
                <a:schemeClr val="dk1"/>
              </a:solidFill>
              <a:latin typeface="Rubik"/>
              <a:ea typeface="Rubik"/>
              <a:cs typeface="Rubik"/>
              <a:sym typeface="Rubik"/>
            </a:endParaRPr>
          </a:p>
          <a:p>
            <a:pPr indent="0" lvl="0" marL="373062" rtl="0" algn="l">
              <a:spcBef>
                <a:spcPts val="0"/>
              </a:spcBef>
              <a:spcAft>
                <a:spcPts val="0"/>
              </a:spcAft>
              <a:buNone/>
            </a:pPr>
            <a:r>
              <a:t/>
            </a:r>
            <a:endParaRPr sz="2700">
              <a:solidFill>
                <a:schemeClr val="dk1"/>
              </a:solidFill>
              <a:latin typeface="Rubik"/>
              <a:ea typeface="Rubik"/>
              <a:cs typeface="Rubik"/>
              <a:sym typeface="Rubik"/>
            </a:endParaRPr>
          </a:p>
          <a:p>
            <a:pPr indent="-430212" lvl="0" marL="373062" rtl="0" algn="l">
              <a:spcBef>
                <a:spcPts val="560"/>
              </a:spcBef>
              <a:spcAft>
                <a:spcPts val="0"/>
              </a:spcAft>
              <a:buClr>
                <a:schemeClr val="dk1"/>
              </a:buClr>
              <a:buSzPts val="2700"/>
              <a:buFont typeface="Rubik"/>
              <a:buChar char="•"/>
            </a:pPr>
            <a:r>
              <a:rPr lang="fr-FR" sz="2700">
                <a:solidFill>
                  <a:schemeClr val="dk1"/>
                </a:solidFill>
                <a:latin typeface="Rubik"/>
                <a:ea typeface="Rubik"/>
                <a:cs typeface="Rubik"/>
                <a:sym typeface="Rubik"/>
              </a:rPr>
              <a:t>Ne pas commenter /publier sur les réseaux sociaux un cas de camarade sans son consentement</a:t>
            </a:r>
            <a:endParaRPr sz="2700">
              <a:solidFill>
                <a:schemeClr val="dk1"/>
              </a:solidFill>
              <a:latin typeface="Rubik"/>
              <a:ea typeface="Rubik"/>
              <a:cs typeface="Rubik"/>
              <a:sym typeface="Rubik"/>
            </a:endParaRPr>
          </a:p>
          <a:p>
            <a:pPr indent="0" lvl="0" marL="373062" rtl="0" algn="l">
              <a:spcBef>
                <a:spcPts val="560"/>
              </a:spcBef>
              <a:spcAft>
                <a:spcPts val="0"/>
              </a:spcAft>
              <a:buNone/>
            </a:pPr>
            <a:r>
              <a:t/>
            </a:r>
            <a:endParaRPr sz="2700">
              <a:solidFill>
                <a:schemeClr val="dk1"/>
              </a:solidFill>
              <a:latin typeface="Rubik"/>
              <a:ea typeface="Rubik"/>
              <a:cs typeface="Rubik"/>
              <a:sym typeface="Rubik"/>
            </a:endParaRPr>
          </a:p>
          <a:p>
            <a:pPr indent="-366712" lvl="0" marL="373062" rtl="0" algn="l">
              <a:spcBef>
                <a:spcPts val="0"/>
              </a:spcBef>
              <a:spcAft>
                <a:spcPts val="0"/>
              </a:spcAft>
              <a:buClr>
                <a:srgbClr val="000000"/>
              </a:buClr>
              <a:buSzPts val="2700"/>
              <a:buFont typeface="Rubik"/>
              <a:buChar char="•"/>
            </a:pPr>
            <a:r>
              <a:rPr lang="fr-FR" sz="2700">
                <a:solidFill>
                  <a:schemeClr val="dk1"/>
                </a:solidFill>
                <a:latin typeface="Rubik"/>
                <a:ea typeface="Rubik"/>
                <a:cs typeface="Rubik"/>
                <a:sym typeface="Rubik"/>
              </a:rPr>
              <a:t>Utiliser des mots de passe forts différents (coffre fort de mot de passe)</a:t>
            </a:r>
            <a:endParaRPr sz="2700">
              <a:solidFill>
                <a:schemeClr val="dk1"/>
              </a:solidFill>
              <a:latin typeface="Rubik"/>
              <a:ea typeface="Rubik"/>
              <a:cs typeface="Rubik"/>
              <a:sym typeface="Rubik"/>
            </a:endParaRPr>
          </a:p>
          <a:p>
            <a:pPr indent="0" lvl="0" marL="373062" rtl="0" algn="l">
              <a:spcBef>
                <a:spcPts val="0"/>
              </a:spcBef>
              <a:spcAft>
                <a:spcPts val="0"/>
              </a:spcAft>
              <a:buNone/>
            </a:pPr>
            <a:r>
              <a:t/>
            </a:r>
            <a:endParaRPr sz="2700">
              <a:solidFill>
                <a:schemeClr val="dk1"/>
              </a:solidFill>
              <a:latin typeface="Rubik"/>
              <a:ea typeface="Rubik"/>
              <a:cs typeface="Rubik"/>
              <a:sym typeface="Rubik"/>
            </a:endParaRPr>
          </a:p>
          <a:p>
            <a:pPr indent="-366712" lvl="0" marL="373062" rtl="0" algn="l">
              <a:spcBef>
                <a:spcPts val="0"/>
              </a:spcBef>
              <a:spcAft>
                <a:spcPts val="0"/>
              </a:spcAft>
              <a:buClr>
                <a:schemeClr val="dk1"/>
              </a:buClr>
              <a:buSzPts val="2700"/>
              <a:buFont typeface="Rubik"/>
              <a:buChar char="•"/>
            </a:pPr>
            <a:r>
              <a:rPr lang="fr-FR" sz="2700">
                <a:solidFill>
                  <a:schemeClr val="dk1"/>
                </a:solidFill>
                <a:latin typeface="Rubik"/>
                <a:ea typeface="Rubik"/>
                <a:cs typeface="Rubik"/>
                <a:sym typeface="Rubik"/>
              </a:rPr>
              <a:t>Séparez vos usages perso et pro</a:t>
            </a:r>
            <a:endParaRPr sz="2700">
              <a:solidFill>
                <a:schemeClr val="dk1"/>
              </a:solidFill>
              <a:latin typeface="Rubik"/>
              <a:ea typeface="Rubik"/>
              <a:cs typeface="Rubik"/>
              <a:sym typeface="Rubik"/>
            </a:endParaRPr>
          </a:p>
          <a:p>
            <a:pPr indent="0" lvl="0" marL="373062" rtl="0" algn="l">
              <a:spcBef>
                <a:spcPts val="560"/>
              </a:spcBef>
              <a:spcAft>
                <a:spcPts val="0"/>
              </a:spcAft>
              <a:buNone/>
            </a:pPr>
            <a:r>
              <a:t/>
            </a:r>
            <a:endParaRPr sz="3400">
              <a:solidFill>
                <a:srgbClr val="000000"/>
              </a:solidFill>
              <a:latin typeface="Rubik"/>
              <a:ea typeface="Rubik"/>
              <a:cs typeface="Rubik"/>
              <a:sym typeface="Rubik"/>
            </a:endParaRPr>
          </a:p>
          <a:p>
            <a:pPr indent="0" lvl="0" marL="373062" rtl="0" algn="l">
              <a:spcBef>
                <a:spcPts val="560"/>
              </a:spcBef>
              <a:spcAft>
                <a:spcPts val="0"/>
              </a:spcAft>
              <a:buNone/>
            </a:pPr>
            <a:r>
              <a:t/>
            </a:r>
            <a:endParaRPr sz="3400">
              <a:solidFill>
                <a:srgbClr val="000000"/>
              </a:solidFill>
              <a:latin typeface="Rubik"/>
              <a:ea typeface="Rubik"/>
              <a:cs typeface="Rubik"/>
              <a:sym typeface="Rubik"/>
            </a:endParaRPr>
          </a:p>
          <a:p>
            <a:pPr indent="-169862" lvl="0" marL="373062" rtl="0" algn="l">
              <a:spcBef>
                <a:spcPts val="640"/>
              </a:spcBef>
              <a:spcAft>
                <a:spcPts val="0"/>
              </a:spcAft>
              <a:buNone/>
            </a:pPr>
            <a:r>
              <a:t/>
            </a:r>
            <a:endParaRPr sz="3200">
              <a:solidFill>
                <a:srgbClr val="000000"/>
              </a:solidFill>
            </a:endParaRPr>
          </a:p>
          <a:p>
            <a:pPr indent="-150812" lvl="0" marL="373062" rtl="0" algn="l">
              <a:spcBef>
                <a:spcPts val="700"/>
              </a:spcBef>
              <a:spcAft>
                <a:spcPts val="0"/>
              </a:spcAft>
              <a:buNone/>
            </a:pPr>
            <a:r>
              <a:t/>
            </a:r>
            <a:endParaRPr sz="3500">
              <a:solidFill>
                <a:srgbClr val="000000"/>
              </a:solidFill>
            </a:endParaRPr>
          </a:p>
          <a:p>
            <a:pPr indent="-150812" lvl="0" marL="373062" rtl="0" algn="l">
              <a:spcBef>
                <a:spcPts val="700"/>
              </a:spcBef>
              <a:spcAft>
                <a:spcPts val="0"/>
              </a:spcAft>
              <a:buNone/>
            </a:pPr>
            <a:r>
              <a:t/>
            </a:r>
            <a:endParaRPr sz="3500">
              <a:solidFill>
                <a:srgbClr val="000000"/>
              </a:solidFill>
            </a:endParaRPr>
          </a:p>
          <a:p>
            <a:pPr indent="-150812" lvl="0" marL="373062" rtl="0" algn="l">
              <a:spcBef>
                <a:spcPts val="700"/>
              </a:spcBef>
              <a:spcAft>
                <a:spcPts val="0"/>
              </a:spcAft>
              <a:buNone/>
            </a:pPr>
            <a:r>
              <a:t/>
            </a:r>
            <a:endParaRPr sz="3500">
              <a:solidFill>
                <a:srgbClr val="00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10"/>
          <p:cNvPicPr preferRelativeResize="0"/>
          <p:nvPr/>
        </p:nvPicPr>
        <p:blipFill>
          <a:blip r:embed="rId3">
            <a:alphaModFix/>
          </a:blip>
          <a:stretch>
            <a:fillRect/>
          </a:stretch>
        </p:blipFill>
        <p:spPr>
          <a:xfrm>
            <a:off x="7233159" y="152400"/>
            <a:ext cx="4675598" cy="6553200"/>
          </a:xfrm>
          <a:prstGeom prst="rect">
            <a:avLst/>
          </a:prstGeom>
          <a:noFill/>
          <a:ln>
            <a:noFill/>
          </a:ln>
        </p:spPr>
      </p:pic>
      <p:pic>
        <p:nvPicPr>
          <p:cNvPr id="407" name="Google Shape;407;p10"/>
          <p:cNvPicPr preferRelativeResize="0"/>
          <p:nvPr/>
        </p:nvPicPr>
        <p:blipFill>
          <a:blip r:embed="rId4">
            <a:alphaModFix/>
          </a:blip>
          <a:stretch>
            <a:fillRect/>
          </a:stretch>
        </p:blipFill>
        <p:spPr>
          <a:xfrm>
            <a:off x="2106200" y="160738"/>
            <a:ext cx="4675600" cy="653652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1c26921bacc_0_1065"/>
          <p:cNvSpPr txBox="1"/>
          <p:nvPr>
            <p:ph idx="12" type="sldNum"/>
          </p:nvPr>
        </p:nvSpPr>
        <p:spPr>
          <a:xfrm>
            <a:off x="11560052" y="6354830"/>
            <a:ext cx="513600" cy="22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fr-FR"/>
              <a:t>‹#›</a:t>
            </a:fld>
            <a:endParaRPr/>
          </a:p>
        </p:txBody>
      </p:sp>
      <p:sp>
        <p:nvSpPr>
          <p:cNvPr id="413" name="Google Shape;413;g1c26921bacc_0_1065"/>
          <p:cNvSpPr txBox="1"/>
          <p:nvPr/>
        </p:nvSpPr>
        <p:spPr>
          <a:xfrm>
            <a:off x="407998" y="1518325"/>
            <a:ext cx="2723400" cy="6156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700">
                <a:solidFill>
                  <a:srgbClr val="223660"/>
                </a:solidFill>
                <a:latin typeface="Rubik"/>
                <a:ea typeface="Rubik"/>
                <a:cs typeface="Rubik"/>
                <a:sym typeface="Rubik"/>
              </a:rPr>
              <a:t>Dans votre organisation: 3iL</a:t>
            </a:r>
            <a:endParaRPr sz="1700"/>
          </a:p>
        </p:txBody>
      </p:sp>
      <p:sp>
        <p:nvSpPr>
          <p:cNvPr id="414" name="Google Shape;414;g1c26921bacc_0_1065"/>
          <p:cNvSpPr txBox="1"/>
          <p:nvPr>
            <p:ph idx="4294967295" type="title"/>
          </p:nvPr>
        </p:nvSpPr>
        <p:spPr>
          <a:xfrm>
            <a:off x="2" y="839170"/>
            <a:ext cx="8741400" cy="642600"/>
          </a:xfrm>
          <a:prstGeom prst="rect">
            <a:avLst/>
          </a:prstGeom>
          <a:noFill/>
          <a:ln>
            <a:noFill/>
          </a:ln>
        </p:spPr>
        <p:txBody>
          <a:bodyPr anchorCtr="0" anchor="t" bIns="0" lIns="0" spcFirstLastPara="1" rIns="0" wrap="square" tIns="192000">
            <a:noAutofit/>
          </a:bodyPr>
          <a:lstStyle/>
          <a:p>
            <a:pPr indent="0" lvl="0" marL="0" rtl="0" algn="ctr">
              <a:lnSpc>
                <a:spcPct val="80000"/>
              </a:lnSpc>
              <a:spcBef>
                <a:spcPts val="0"/>
              </a:spcBef>
              <a:spcAft>
                <a:spcPts val="0"/>
              </a:spcAft>
              <a:buClr>
                <a:schemeClr val="dk1"/>
              </a:buClr>
              <a:buSzPts val="2400"/>
              <a:buFont typeface="Open Sans"/>
              <a:buNone/>
            </a:pPr>
            <a:r>
              <a:rPr lang="fr-FR" sz="3700"/>
              <a:t>Les outils à disposition</a:t>
            </a:r>
            <a:endParaRPr sz="3700"/>
          </a:p>
        </p:txBody>
      </p:sp>
      <p:sp>
        <p:nvSpPr>
          <p:cNvPr id="415" name="Google Shape;415;g1c26921bacc_0_1065"/>
          <p:cNvSpPr txBox="1"/>
          <p:nvPr/>
        </p:nvSpPr>
        <p:spPr>
          <a:xfrm>
            <a:off x="5059362" y="2014537"/>
            <a:ext cx="4725900" cy="4357800"/>
          </a:xfrm>
          <a:prstGeom prst="rect">
            <a:avLst/>
          </a:prstGeom>
          <a:noFill/>
          <a:ln>
            <a:noFill/>
          </a:ln>
        </p:spPr>
        <p:txBody>
          <a:bodyPr anchorCtr="0" anchor="t" bIns="49775" lIns="99550" spcFirstLastPara="1" rIns="99550" wrap="square" tIns="49775">
            <a:noAutofit/>
          </a:bodyPr>
          <a:lstStyle/>
          <a:p>
            <a:pPr indent="-354012" lvl="0" marL="373062" rtl="0" algn="l">
              <a:spcBef>
                <a:spcPts val="0"/>
              </a:spcBef>
              <a:spcAft>
                <a:spcPts val="0"/>
              </a:spcAft>
              <a:buClr>
                <a:srgbClr val="000000"/>
              </a:buClr>
              <a:buSzPts val="2100"/>
              <a:buFont typeface="Rubik"/>
              <a:buChar char="•"/>
            </a:pPr>
            <a:r>
              <a:rPr lang="fr-FR" sz="2100">
                <a:solidFill>
                  <a:srgbClr val="000000"/>
                </a:solidFill>
                <a:latin typeface="Rubik"/>
                <a:ea typeface="Rubik"/>
                <a:cs typeface="Rubik"/>
                <a:sym typeface="Rubik"/>
              </a:rPr>
              <a:t>Navigateur Brave</a:t>
            </a:r>
            <a:endParaRPr sz="2100">
              <a:solidFill>
                <a:srgbClr val="000000"/>
              </a:solidFill>
              <a:latin typeface="Rubik"/>
              <a:ea typeface="Rubik"/>
              <a:cs typeface="Rubik"/>
              <a:sym typeface="Rubik"/>
            </a:endParaRPr>
          </a:p>
          <a:p>
            <a:pPr indent="-373062" lvl="0" marL="373062" rtl="0" algn="l">
              <a:spcBef>
                <a:spcPts val="480"/>
              </a:spcBef>
              <a:spcAft>
                <a:spcPts val="0"/>
              </a:spcAft>
              <a:buNone/>
            </a:pPr>
            <a:r>
              <a:t/>
            </a:r>
            <a:endParaRPr sz="2100">
              <a:solidFill>
                <a:srgbClr val="000000"/>
              </a:solidFill>
              <a:latin typeface="Rubik"/>
              <a:ea typeface="Rubik"/>
              <a:cs typeface="Rubik"/>
              <a:sym typeface="Rubik"/>
            </a:endParaRPr>
          </a:p>
          <a:p>
            <a:pPr indent="-354012" lvl="0" marL="373062" rtl="0" algn="l">
              <a:spcBef>
                <a:spcPts val="480"/>
              </a:spcBef>
              <a:spcAft>
                <a:spcPts val="0"/>
              </a:spcAft>
              <a:buClr>
                <a:srgbClr val="000000"/>
              </a:buClr>
              <a:buSzPts val="2100"/>
              <a:buFont typeface="Rubik"/>
              <a:buChar char="•"/>
            </a:pPr>
            <a:r>
              <a:rPr lang="fr-FR" sz="2100">
                <a:solidFill>
                  <a:srgbClr val="000000"/>
                </a:solidFill>
                <a:latin typeface="Rubik"/>
                <a:ea typeface="Rubik"/>
                <a:cs typeface="Rubik"/>
                <a:sym typeface="Rubik"/>
              </a:rPr>
              <a:t>Suite libre Framasoft</a:t>
            </a:r>
            <a:endParaRPr sz="2100">
              <a:solidFill>
                <a:srgbClr val="000000"/>
              </a:solidFill>
              <a:latin typeface="Rubik"/>
              <a:ea typeface="Rubik"/>
              <a:cs typeface="Rubik"/>
              <a:sym typeface="Rubik"/>
            </a:endParaRPr>
          </a:p>
          <a:p>
            <a:pPr indent="0" lvl="0" marL="373062" rtl="0" algn="l">
              <a:spcBef>
                <a:spcPts val="480"/>
              </a:spcBef>
              <a:spcAft>
                <a:spcPts val="0"/>
              </a:spcAft>
              <a:buNone/>
            </a:pPr>
            <a:r>
              <a:t/>
            </a:r>
            <a:endParaRPr sz="2100">
              <a:latin typeface="Rubik"/>
              <a:ea typeface="Rubik"/>
              <a:cs typeface="Rubik"/>
              <a:sym typeface="Rubik"/>
            </a:endParaRPr>
          </a:p>
          <a:p>
            <a:pPr indent="-354012" lvl="0" marL="373062" rtl="0" algn="l">
              <a:spcBef>
                <a:spcPts val="480"/>
              </a:spcBef>
              <a:spcAft>
                <a:spcPts val="0"/>
              </a:spcAft>
              <a:buClr>
                <a:srgbClr val="000000"/>
              </a:buClr>
              <a:buSzPts val="2100"/>
              <a:buFont typeface="Rubik"/>
              <a:buChar char="•"/>
            </a:pPr>
            <a:r>
              <a:rPr lang="fr-FR" sz="2100">
                <a:latin typeface="Rubik"/>
                <a:ea typeface="Rubik"/>
                <a:cs typeface="Rubik"/>
                <a:sym typeface="Rubik"/>
              </a:rPr>
              <a:t>CryptPad</a:t>
            </a:r>
            <a:endParaRPr sz="2100">
              <a:latin typeface="Rubik"/>
              <a:ea typeface="Rubik"/>
              <a:cs typeface="Rubik"/>
              <a:sym typeface="Rubik"/>
            </a:endParaRPr>
          </a:p>
          <a:p>
            <a:pPr indent="-373062" lvl="0" marL="373062" rtl="0" algn="l">
              <a:spcBef>
                <a:spcPts val="480"/>
              </a:spcBef>
              <a:spcAft>
                <a:spcPts val="0"/>
              </a:spcAft>
              <a:buNone/>
            </a:pPr>
            <a:r>
              <a:t/>
            </a:r>
            <a:endParaRPr sz="2100">
              <a:solidFill>
                <a:srgbClr val="000000"/>
              </a:solidFill>
              <a:latin typeface="Rubik"/>
              <a:ea typeface="Rubik"/>
              <a:cs typeface="Rubik"/>
              <a:sym typeface="Rubik"/>
            </a:endParaRPr>
          </a:p>
          <a:p>
            <a:pPr indent="-354012" lvl="0" marL="373062" rtl="0" algn="l">
              <a:spcBef>
                <a:spcPts val="480"/>
              </a:spcBef>
              <a:spcAft>
                <a:spcPts val="0"/>
              </a:spcAft>
              <a:buClr>
                <a:srgbClr val="000000"/>
              </a:buClr>
              <a:buSzPts val="2100"/>
              <a:buFont typeface="Rubik"/>
              <a:buChar char="•"/>
            </a:pPr>
            <a:r>
              <a:rPr lang="fr-FR" sz="2100">
                <a:solidFill>
                  <a:srgbClr val="000000"/>
                </a:solidFill>
                <a:latin typeface="Rubik"/>
                <a:ea typeface="Rubik"/>
                <a:cs typeface="Rubik"/>
                <a:sym typeface="Rubik"/>
              </a:rPr>
              <a:t>Moteurs de recherche </a:t>
            </a:r>
            <a:endParaRPr sz="2100">
              <a:solidFill>
                <a:srgbClr val="000000"/>
              </a:solidFill>
              <a:latin typeface="Rubik"/>
              <a:ea typeface="Rubik"/>
              <a:cs typeface="Rubik"/>
              <a:sym typeface="Rubik"/>
            </a:endParaRPr>
          </a:p>
          <a:p>
            <a:pPr indent="-220662" lvl="0" marL="373062" rtl="0" algn="l">
              <a:spcBef>
                <a:spcPts val="480"/>
              </a:spcBef>
              <a:spcAft>
                <a:spcPts val="0"/>
              </a:spcAft>
              <a:buNone/>
            </a:pPr>
            <a:r>
              <a:t/>
            </a:r>
            <a:endParaRPr sz="2100">
              <a:solidFill>
                <a:srgbClr val="000000"/>
              </a:solidFill>
              <a:latin typeface="Rubik"/>
              <a:ea typeface="Rubik"/>
              <a:cs typeface="Rubik"/>
              <a:sym typeface="Rubik"/>
            </a:endParaRPr>
          </a:p>
          <a:p>
            <a:pPr indent="-354012" lvl="0" marL="373062" rtl="0" algn="l">
              <a:spcBef>
                <a:spcPts val="480"/>
              </a:spcBef>
              <a:spcAft>
                <a:spcPts val="0"/>
              </a:spcAft>
              <a:buClr>
                <a:srgbClr val="000000"/>
              </a:buClr>
              <a:buSzPts val="2100"/>
              <a:buFont typeface="Rubik"/>
              <a:buChar char="⇒"/>
            </a:pPr>
            <a:r>
              <a:rPr lang="fr-FR" sz="2100">
                <a:solidFill>
                  <a:srgbClr val="000000"/>
                </a:solidFill>
                <a:latin typeface="Rubik"/>
                <a:ea typeface="Rubik"/>
                <a:cs typeface="Rubik"/>
                <a:sym typeface="Rubik"/>
              </a:rPr>
              <a:t>Protection de vos mémoires, thèses et recherches + protection vie privée, pas de profilage.</a:t>
            </a:r>
            <a:endParaRPr sz="2100">
              <a:solidFill>
                <a:srgbClr val="000000"/>
              </a:solidFill>
              <a:latin typeface="Rubik"/>
              <a:ea typeface="Rubik"/>
              <a:cs typeface="Rubik"/>
              <a:sym typeface="Rubik"/>
            </a:endParaRPr>
          </a:p>
          <a:p>
            <a:pPr indent="-373062" lvl="0" marL="373062" rtl="0" algn="l">
              <a:spcBef>
                <a:spcPts val="480"/>
              </a:spcBef>
              <a:spcAft>
                <a:spcPts val="0"/>
              </a:spcAft>
              <a:buNone/>
            </a:pPr>
            <a:r>
              <a:t/>
            </a:r>
            <a:endParaRPr sz="2400">
              <a:solidFill>
                <a:srgbClr val="000000"/>
              </a:solidFill>
            </a:endParaRPr>
          </a:p>
          <a:p>
            <a:pPr indent="-220662" lvl="0" marL="373062" rtl="0" algn="l">
              <a:spcBef>
                <a:spcPts val="480"/>
              </a:spcBef>
              <a:spcAft>
                <a:spcPts val="0"/>
              </a:spcAft>
              <a:buNone/>
            </a:pPr>
            <a:r>
              <a:t/>
            </a:r>
            <a:endParaRPr sz="2400">
              <a:solidFill>
                <a:srgbClr val="000000"/>
              </a:solidFill>
            </a:endParaRPr>
          </a:p>
        </p:txBody>
      </p:sp>
      <p:sp>
        <p:nvSpPr>
          <p:cNvPr id="416" name="Google Shape;416;g1c26921bacc_0_1065"/>
          <p:cNvSpPr txBox="1"/>
          <p:nvPr/>
        </p:nvSpPr>
        <p:spPr>
          <a:xfrm>
            <a:off x="5420098" y="1609500"/>
            <a:ext cx="2723400" cy="3540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b="1" lang="fr-FR" sz="1700">
                <a:solidFill>
                  <a:srgbClr val="223660"/>
                </a:solidFill>
                <a:latin typeface="Rubik"/>
                <a:ea typeface="Rubik"/>
                <a:cs typeface="Rubik"/>
                <a:sym typeface="Rubik"/>
              </a:rPr>
              <a:t>Accessible librement</a:t>
            </a:r>
            <a:endParaRPr sz="1700"/>
          </a:p>
        </p:txBody>
      </p:sp>
      <p:pic>
        <p:nvPicPr>
          <p:cNvPr id="417" name="Google Shape;417;g1c26921bacc_0_1065"/>
          <p:cNvPicPr preferRelativeResize="0"/>
          <p:nvPr/>
        </p:nvPicPr>
        <p:blipFill rotWithShape="1">
          <a:blip r:embed="rId3">
            <a:alphaModFix/>
          </a:blip>
          <a:srcRect b="0" l="0" r="0" t="0"/>
          <a:stretch/>
        </p:blipFill>
        <p:spPr>
          <a:xfrm>
            <a:off x="8653462" y="1260475"/>
            <a:ext cx="1411287" cy="1008062"/>
          </a:xfrm>
          <a:prstGeom prst="rect">
            <a:avLst/>
          </a:prstGeom>
          <a:noFill/>
          <a:ln>
            <a:noFill/>
          </a:ln>
        </p:spPr>
      </p:pic>
      <p:pic>
        <p:nvPicPr>
          <p:cNvPr id="418" name="Google Shape;418;g1c26921bacc_0_1065"/>
          <p:cNvPicPr preferRelativeResize="0"/>
          <p:nvPr/>
        </p:nvPicPr>
        <p:blipFill rotWithShape="1">
          <a:blip r:embed="rId4">
            <a:alphaModFix/>
          </a:blip>
          <a:srcRect b="0" l="0" r="0" t="0"/>
          <a:stretch/>
        </p:blipFill>
        <p:spPr>
          <a:xfrm>
            <a:off x="9050337" y="2268537"/>
            <a:ext cx="1189037" cy="1189037"/>
          </a:xfrm>
          <a:prstGeom prst="rect">
            <a:avLst/>
          </a:prstGeom>
          <a:noFill/>
          <a:ln>
            <a:noFill/>
          </a:ln>
        </p:spPr>
      </p:pic>
      <p:pic>
        <p:nvPicPr>
          <p:cNvPr id="419" name="Google Shape;419;g1c26921bacc_0_1065"/>
          <p:cNvPicPr preferRelativeResize="0"/>
          <p:nvPr/>
        </p:nvPicPr>
        <p:blipFill rotWithShape="1">
          <a:blip r:embed="rId5">
            <a:alphaModFix/>
          </a:blip>
          <a:srcRect b="0" l="0" r="0" t="0"/>
          <a:stretch/>
        </p:blipFill>
        <p:spPr>
          <a:xfrm>
            <a:off x="9283712" y="4452137"/>
            <a:ext cx="2039937" cy="1020762"/>
          </a:xfrm>
          <a:prstGeom prst="rect">
            <a:avLst/>
          </a:prstGeom>
          <a:noFill/>
          <a:ln>
            <a:noFill/>
          </a:ln>
        </p:spPr>
      </p:pic>
      <p:sp>
        <p:nvSpPr>
          <p:cNvPr id="420" name="Google Shape;420;g1c26921bacc_0_1065"/>
          <p:cNvSpPr txBox="1"/>
          <p:nvPr/>
        </p:nvSpPr>
        <p:spPr>
          <a:xfrm>
            <a:off x="1391150" y="5564075"/>
            <a:ext cx="3824700" cy="892800"/>
          </a:xfrm>
          <a:prstGeom prst="rect">
            <a:avLst/>
          </a:prstGeom>
          <a:noFill/>
          <a:ln>
            <a:noFill/>
          </a:ln>
        </p:spPr>
        <p:txBody>
          <a:bodyPr anchorCtr="0" anchor="t" bIns="91425" lIns="91425" spcFirstLastPara="1" rIns="91425" wrap="square" tIns="91425">
            <a:spAutoFit/>
          </a:bodyPr>
          <a:lstStyle/>
          <a:p>
            <a:pPr indent="-373062" lvl="0" marL="373062" rtl="0" algn="l">
              <a:spcBef>
                <a:spcPts val="480"/>
              </a:spcBef>
              <a:spcAft>
                <a:spcPts val="0"/>
              </a:spcAft>
              <a:buNone/>
            </a:pPr>
            <a:r>
              <a:rPr lang="fr-FR" sz="2100">
                <a:solidFill>
                  <a:schemeClr val="dk1"/>
                </a:solidFill>
                <a:latin typeface="Rubik"/>
                <a:ea typeface="Rubik"/>
                <a:cs typeface="Rubik"/>
                <a:sym typeface="Rubik"/>
              </a:rPr>
              <a:t>Vous former : </a:t>
            </a:r>
            <a:r>
              <a:rPr lang="fr-FR" sz="2100" u="sng">
                <a:solidFill>
                  <a:schemeClr val="hlink"/>
                </a:solidFill>
                <a:latin typeface="Rubik"/>
                <a:ea typeface="Rubik"/>
                <a:cs typeface="Rubik"/>
                <a:sym typeface="Rubik"/>
                <a:hlinkClick r:id="rId6"/>
              </a:rPr>
              <a:t>Mooc CNIL </a:t>
            </a:r>
            <a:endParaRPr sz="2100">
              <a:solidFill>
                <a:schemeClr val="dk1"/>
              </a:solidFill>
              <a:latin typeface="Rubik"/>
              <a:ea typeface="Rubik"/>
              <a:cs typeface="Rubik"/>
              <a:sym typeface="Rubik"/>
            </a:endParaRPr>
          </a:p>
          <a:p>
            <a:pPr indent="-373062" lvl="0" marL="373062" rtl="0" algn="l">
              <a:spcBef>
                <a:spcPts val="480"/>
              </a:spcBef>
              <a:spcAft>
                <a:spcPts val="0"/>
              </a:spcAft>
              <a:buNone/>
            </a:pPr>
            <a:r>
              <a:rPr lang="fr-FR" sz="2100">
                <a:solidFill>
                  <a:schemeClr val="dk1"/>
                </a:solidFill>
                <a:latin typeface="Rubik"/>
                <a:ea typeface="Rubik"/>
                <a:cs typeface="Rubik"/>
                <a:sym typeface="Rubik"/>
              </a:rPr>
              <a:t>		</a:t>
            </a:r>
            <a:r>
              <a:rPr lang="fr-FR" sz="2100" u="sng">
                <a:solidFill>
                  <a:schemeClr val="dk1"/>
                </a:solidFill>
                <a:latin typeface="Rubik"/>
                <a:ea typeface="Rubik"/>
                <a:cs typeface="Rubik"/>
                <a:sym typeface="Rubik"/>
                <a:hlinkClick r:id="rId7">
                  <a:extLst>
                    <a:ext uri="{A12FA001-AC4F-418D-AE19-62706E023703}">
                      <ahyp:hlinkClr val="tx"/>
                    </a:ext>
                  </a:extLst>
                </a:hlinkClick>
              </a:rPr>
              <a:t>Mooc ANSSI</a:t>
            </a:r>
            <a:endParaRPr sz="1100">
              <a:latin typeface="Rubik"/>
              <a:ea typeface="Rubik"/>
              <a:cs typeface="Rubik"/>
              <a:sym typeface="Rubik"/>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1c26921bacc_0_1125"/>
          <p:cNvSpPr txBox="1"/>
          <p:nvPr>
            <p:ph idx="4294967295" type="title"/>
          </p:nvPr>
        </p:nvSpPr>
        <p:spPr>
          <a:xfrm>
            <a:off x="368623" y="677489"/>
            <a:ext cx="10515600" cy="1325700"/>
          </a:xfrm>
          <a:prstGeom prst="rect">
            <a:avLst/>
          </a:prstGeom>
          <a:noFill/>
          <a:ln>
            <a:noFill/>
          </a:ln>
        </p:spPr>
        <p:txBody>
          <a:bodyPr anchorCtr="0" anchor="t" bIns="0" lIns="0" spcFirstLastPara="1" rIns="0" wrap="square" tIns="192000">
            <a:noAutofit/>
          </a:bodyPr>
          <a:lstStyle/>
          <a:p>
            <a:pPr indent="0" lvl="0" marL="0" rtl="0" algn="l">
              <a:lnSpc>
                <a:spcPct val="80000"/>
              </a:lnSpc>
              <a:spcBef>
                <a:spcPts val="0"/>
              </a:spcBef>
              <a:spcAft>
                <a:spcPts val="0"/>
              </a:spcAft>
              <a:buClr>
                <a:schemeClr val="dk1"/>
              </a:buClr>
              <a:buSzPts val="4400"/>
              <a:buFont typeface="Open Sans"/>
              <a:buNone/>
            </a:pPr>
            <a:r>
              <a:rPr lang="fr-FR"/>
              <a:t>Sources et liens utiles</a:t>
            </a:r>
            <a:endParaRPr/>
          </a:p>
        </p:txBody>
      </p:sp>
      <p:sp>
        <p:nvSpPr>
          <p:cNvPr id="426" name="Google Shape;426;g1c26921bacc_0_1125"/>
          <p:cNvSpPr txBox="1"/>
          <p:nvPr/>
        </p:nvSpPr>
        <p:spPr>
          <a:xfrm>
            <a:off x="522275" y="1543025"/>
            <a:ext cx="10362000" cy="4563900"/>
          </a:xfrm>
          <a:prstGeom prst="rect">
            <a:avLst/>
          </a:prstGeom>
          <a:noFill/>
          <a:ln>
            <a:noFill/>
          </a:ln>
        </p:spPr>
        <p:txBody>
          <a:bodyPr anchorCtr="0" anchor="t" bIns="49775" lIns="99550" spcFirstLastPara="1" rIns="99550" wrap="square" tIns="49775">
            <a:noAutofit/>
          </a:bodyPr>
          <a:lstStyle/>
          <a:p>
            <a:pPr indent="0" lvl="0" marL="0" rtl="0" algn="l">
              <a:spcBef>
                <a:spcPts val="0"/>
              </a:spcBef>
              <a:spcAft>
                <a:spcPts val="0"/>
              </a:spcAft>
              <a:buNone/>
            </a:pPr>
            <a:r>
              <a:rPr lang="fr-FR" sz="2600">
                <a:solidFill>
                  <a:srgbClr val="000000"/>
                </a:solidFill>
                <a:latin typeface="Rubik"/>
                <a:ea typeface="Rubik"/>
                <a:cs typeface="Rubik"/>
                <a:sym typeface="Rubik"/>
              </a:rPr>
              <a:t>CNIL</a:t>
            </a:r>
            <a:endParaRPr sz="3300">
              <a:solidFill>
                <a:srgbClr val="000000"/>
              </a:solidFill>
              <a:latin typeface="Rubik"/>
              <a:ea typeface="Rubik"/>
              <a:cs typeface="Rubik"/>
              <a:sym typeface="Rubik"/>
            </a:endParaRPr>
          </a:p>
          <a:p>
            <a:pPr indent="0" lvl="0" marL="0" rtl="0" algn="l">
              <a:spcBef>
                <a:spcPts val="560"/>
              </a:spcBef>
              <a:spcAft>
                <a:spcPts val="0"/>
              </a:spcAft>
              <a:buNone/>
            </a:pPr>
            <a:r>
              <a:rPr lang="fr-FR" sz="2600" u="sng">
                <a:solidFill>
                  <a:srgbClr val="000000"/>
                </a:solidFill>
                <a:latin typeface="Rubik"/>
                <a:ea typeface="Rubik"/>
                <a:cs typeface="Rubik"/>
                <a:sym typeface="Rubik"/>
                <a:hlinkClick r:id="rId3">
                  <a:extLst>
                    <a:ext uri="{A12FA001-AC4F-418D-AE19-62706E023703}">
                      <ahyp:hlinkClr val="tx"/>
                    </a:ext>
                  </a:extLst>
                </a:hlinkClick>
              </a:rPr>
              <a:t>https://www.cnil.fr/sites/default/files/atoms/files/guide-cnom-cnil.pdf</a:t>
            </a:r>
            <a:endParaRPr sz="3300">
              <a:solidFill>
                <a:srgbClr val="000000"/>
              </a:solidFill>
              <a:latin typeface="Rubik"/>
              <a:ea typeface="Rubik"/>
              <a:cs typeface="Rubik"/>
              <a:sym typeface="Rubik"/>
            </a:endParaRPr>
          </a:p>
          <a:p>
            <a:pPr indent="0" lvl="0" marL="0" rtl="0" algn="l">
              <a:spcBef>
                <a:spcPts val="560"/>
              </a:spcBef>
              <a:spcAft>
                <a:spcPts val="0"/>
              </a:spcAft>
              <a:buNone/>
            </a:pPr>
            <a:r>
              <a:rPr lang="fr-FR" sz="2600" u="sng">
                <a:solidFill>
                  <a:srgbClr val="000000"/>
                </a:solidFill>
                <a:latin typeface="Rubik"/>
                <a:ea typeface="Rubik"/>
                <a:cs typeface="Rubik"/>
                <a:sym typeface="Rubik"/>
                <a:hlinkClick r:id="rId4">
                  <a:extLst>
                    <a:ext uri="{A12FA001-AC4F-418D-AE19-62706E023703}">
                      <ahyp:hlinkClr val="tx"/>
                    </a:ext>
                  </a:extLst>
                </a:hlinkClick>
              </a:rPr>
              <a:t>https://www.cnil.fr/fr/dossier-pharmaceutique-quels-droits-pour-les-personnes</a:t>
            </a:r>
            <a:endParaRPr sz="3300">
              <a:solidFill>
                <a:srgbClr val="000000"/>
              </a:solidFill>
              <a:latin typeface="Rubik"/>
              <a:ea typeface="Rubik"/>
              <a:cs typeface="Rubik"/>
              <a:sym typeface="Rubik"/>
            </a:endParaRPr>
          </a:p>
          <a:p>
            <a:pPr indent="0" lvl="0" marL="0" rtl="0" algn="l">
              <a:spcBef>
                <a:spcPts val="560"/>
              </a:spcBef>
              <a:spcAft>
                <a:spcPts val="0"/>
              </a:spcAft>
              <a:buNone/>
            </a:pPr>
            <a:r>
              <a:rPr lang="fr-FR" sz="2600">
                <a:solidFill>
                  <a:srgbClr val="000000"/>
                </a:solidFill>
                <a:latin typeface="Rubik"/>
                <a:ea typeface="Rubik"/>
                <a:cs typeface="Rubik"/>
                <a:sym typeface="Rubik"/>
              </a:rPr>
              <a:t>ANSSI</a:t>
            </a:r>
            <a:endParaRPr sz="3300">
              <a:solidFill>
                <a:srgbClr val="000000"/>
              </a:solidFill>
              <a:latin typeface="Rubik"/>
              <a:ea typeface="Rubik"/>
              <a:cs typeface="Rubik"/>
              <a:sym typeface="Rubik"/>
            </a:endParaRPr>
          </a:p>
          <a:p>
            <a:pPr indent="0" lvl="0" marL="0" rtl="0" algn="l">
              <a:spcBef>
                <a:spcPts val="560"/>
              </a:spcBef>
              <a:spcAft>
                <a:spcPts val="0"/>
              </a:spcAft>
              <a:buNone/>
            </a:pPr>
            <a:r>
              <a:rPr lang="fr-FR" sz="2600">
                <a:solidFill>
                  <a:srgbClr val="000000"/>
                </a:solidFill>
                <a:latin typeface="Rubik"/>
                <a:ea typeface="Rubik"/>
                <a:cs typeface="Rubik"/>
                <a:sym typeface="Rubik"/>
              </a:rPr>
              <a:t>Desmarais avocats: icônes RGPD (</a:t>
            </a:r>
            <a:r>
              <a:rPr lang="fr-FR" sz="2600" u="sng">
                <a:solidFill>
                  <a:srgbClr val="000000"/>
                </a:solidFill>
                <a:latin typeface="Rubik"/>
                <a:ea typeface="Rubik"/>
                <a:cs typeface="Rubik"/>
                <a:sym typeface="Rubik"/>
                <a:hlinkClick r:id="rId5">
                  <a:extLst>
                    <a:ext uri="{A12FA001-AC4F-418D-AE19-62706E023703}">
                      <ahyp:hlinkClr val="tx"/>
                    </a:ext>
                  </a:extLst>
                </a:hlinkClick>
              </a:rPr>
              <a:t>Licence creative commons</a:t>
            </a:r>
            <a:r>
              <a:rPr lang="fr-FR" sz="2600">
                <a:solidFill>
                  <a:srgbClr val="000000"/>
                </a:solidFill>
                <a:latin typeface="Rubik"/>
                <a:ea typeface="Rubik"/>
                <a:cs typeface="Rubik"/>
                <a:sym typeface="Rubik"/>
              </a:rPr>
              <a:t> )</a:t>
            </a:r>
            <a:endParaRPr sz="3300">
              <a:solidFill>
                <a:srgbClr val="000000"/>
              </a:solidFill>
              <a:latin typeface="Rubik"/>
              <a:ea typeface="Rubik"/>
              <a:cs typeface="Rubik"/>
              <a:sym typeface="Rubik"/>
            </a:endParaRPr>
          </a:p>
          <a:p>
            <a:pPr indent="0" lvl="0" marL="0" rtl="0" algn="l">
              <a:spcBef>
                <a:spcPts val="560"/>
              </a:spcBef>
              <a:spcAft>
                <a:spcPts val="0"/>
              </a:spcAft>
              <a:buNone/>
            </a:pPr>
            <a:r>
              <a:rPr lang="fr-FR" sz="2600" u="sng">
                <a:solidFill>
                  <a:srgbClr val="000000"/>
                </a:solidFill>
                <a:latin typeface="Rubik"/>
                <a:ea typeface="Rubik"/>
                <a:cs typeface="Rubik"/>
                <a:sym typeface="Rubik"/>
                <a:hlinkClick r:id="rId6">
                  <a:extLst>
                    <a:ext uri="{A12FA001-AC4F-418D-AE19-62706E023703}">
                      <ahyp:hlinkClr val="tx"/>
                    </a:ext>
                  </a:extLst>
                </a:hlinkClick>
              </a:rPr>
              <a:t>https://www.apicrypt.org/annuaire</a:t>
            </a:r>
            <a:endParaRPr sz="3300">
              <a:solidFill>
                <a:srgbClr val="000000"/>
              </a:solidFill>
              <a:latin typeface="Rubik"/>
              <a:ea typeface="Rubik"/>
              <a:cs typeface="Rubik"/>
              <a:sym typeface="Rubik"/>
            </a:endParaRPr>
          </a:p>
          <a:p>
            <a:pPr indent="0" lvl="0" marL="0" rtl="0" algn="l">
              <a:spcBef>
                <a:spcPts val="560"/>
              </a:spcBef>
              <a:spcAft>
                <a:spcPts val="0"/>
              </a:spcAft>
              <a:buNone/>
            </a:pPr>
            <a:r>
              <a:rPr lang="fr-FR" sz="2600" u="sng">
                <a:solidFill>
                  <a:srgbClr val="000000"/>
                </a:solidFill>
                <a:latin typeface="Rubik"/>
                <a:ea typeface="Rubik"/>
                <a:cs typeface="Rubik"/>
                <a:sym typeface="Rubik"/>
                <a:hlinkClick r:id="rId7">
                  <a:extLst>
                    <a:ext uri="{A12FA001-AC4F-418D-AE19-62706E023703}">
                      <ahyp:hlinkClr val="tx"/>
                    </a:ext>
                  </a:extLst>
                </a:hlinkClick>
              </a:rPr>
              <a:t>https://www.sante-sur-le-net.com/objets-sante-connectes-piratage/</a:t>
            </a:r>
            <a:endParaRPr sz="3300">
              <a:solidFill>
                <a:srgbClr val="000000"/>
              </a:solidFill>
              <a:latin typeface="Rubik"/>
              <a:ea typeface="Rubik"/>
              <a:cs typeface="Rubik"/>
              <a:sym typeface="Rubik"/>
            </a:endParaRPr>
          </a:p>
          <a:p>
            <a:pPr indent="0" lvl="0" marL="0" rtl="0" algn="l">
              <a:spcBef>
                <a:spcPts val="560"/>
              </a:spcBef>
              <a:spcAft>
                <a:spcPts val="0"/>
              </a:spcAft>
              <a:buNone/>
            </a:pPr>
            <a:r>
              <a:t/>
            </a:r>
            <a:endParaRPr sz="2800">
              <a:solidFill>
                <a:srgbClr val="000000"/>
              </a:solidFill>
            </a:endParaRPr>
          </a:p>
          <a:p>
            <a:pPr indent="0" lvl="0" marL="0" rtl="0" algn="l">
              <a:spcBef>
                <a:spcPts val="560"/>
              </a:spcBef>
              <a:spcAft>
                <a:spcPts val="0"/>
              </a:spcAft>
              <a:buNone/>
            </a:pPr>
            <a:r>
              <a:t/>
            </a:r>
            <a:endParaRPr sz="2800">
              <a:solidFill>
                <a:srgbClr val="000000"/>
              </a:solidFill>
            </a:endParaRPr>
          </a:p>
          <a:p>
            <a:pPr indent="0" lvl="0" marL="0" rtl="0" algn="l">
              <a:spcBef>
                <a:spcPts val="560"/>
              </a:spcBef>
              <a:spcAft>
                <a:spcPts val="0"/>
              </a:spcAft>
              <a:buNone/>
            </a:pPr>
            <a:r>
              <a:t/>
            </a:r>
            <a:endParaRPr sz="2800">
              <a:solidFill>
                <a:srgbClr val="000000"/>
              </a:solidFill>
            </a:endParaRPr>
          </a:p>
          <a:p>
            <a:pPr indent="0" lvl="0" marL="0" rtl="0" algn="l">
              <a:spcBef>
                <a:spcPts val="560"/>
              </a:spcBef>
              <a:spcAft>
                <a:spcPts val="0"/>
              </a:spcAft>
              <a:buNone/>
            </a:pPr>
            <a:r>
              <a:t/>
            </a:r>
            <a:endParaRPr sz="2800">
              <a:solidFill>
                <a:srgbClr val="000000"/>
              </a:solidFill>
            </a:endParaRPr>
          </a:p>
          <a:p>
            <a:pPr indent="-195262" lvl="0" marL="373062" rtl="0" algn="l">
              <a:spcBef>
                <a:spcPts val="560"/>
              </a:spcBef>
              <a:spcAft>
                <a:spcPts val="0"/>
              </a:spcAft>
              <a:buNone/>
            </a:pPr>
            <a:r>
              <a:t/>
            </a:r>
            <a:endParaRPr sz="2800">
              <a:solidFill>
                <a:srgbClr val="00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1c26921bacc_0_1177"/>
          <p:cNvSpPr txBox="1"/>
          <p:nvPr>
            <p:ph idx="4294967295" type="title"/>
          </p:nvPr>
        </p:nvSpPr>
        <p:spPr>
          <a:xfrm>
            <a:off x="4738198" y="2766150"/>
            <a:ext cx="2043600" cy="1325700"/>
          </a:xfrm>
          <a:prstGeom prst="rect">
            <a:avLst/>
          </a:prstGeom>
          <a:noFill/>
          <a:ln>
            <a:noFill/>
          </a:ln>
        </p:spPr>
        <p:txBody>
          <a:bodyPr anchorCtr="0" anchor="t" bIns="0" lIns="0" spcFirstLastPara="1" rIns="0" wrap="square" tIns="192000">
            <a:noAutofit/>
          </a:bodyPr>
          <a:lstStyle/>
          <a:p>
            <a:pPr indent="0" lvl="0" marL="0" rtl="0" algn="l">
              <a:lnSpc>
                <a:spcPct val="80000"/>
              </a:lnSpc>
              <a:spcBef>
                <a:spcPts val="0"/>
              </a:spcBef>
              <a:spcAft>
                <a:spcPts val="0"/>
              </a:spcAft>
              <a:buClr>
                <a:schemeClr val="dk1"/>
              </a:buClr>
              <a:buSzPts val="4400"/>
              <a:buFont typeface="Open Sans"/>
              <a:buNone/>
            </a:pPr>
            <a:r>
              <a:rPr lang="fr-FR"/>
              <a:t>Merci !</a:t>
            </a:r>
            <a:endParaRPr/>
          </a:p>
        </p:txBody>
      </p:sp>
      <p:sp>
        <p:nvSpPr>
          <p:cNvPr id="432" name="Google Shape;432;g1c26921bacc_0_1177"/>
          <p:cNvSpPr txBox="1"/>
          <p:nvPr/>
        </p:nvSpPr>
        <p:spPr>
          <a:xfrm>
            <a:off x="4738200" y="4091850"/>
            <a:ext cx="2325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2500">
                <a:latin typeface="Nunito"/>
                <a:ea typeface="Nunito"/>
                <a:cs typeface="Nunito"/>
                <a:sym typeface="Nunito"/>
              </a:rPr>
              <a:t>Des questions?</a:t>
            </a:r>
            <a:endParaRPr sz="2500">
              <a:latin typeface="Nunito"/>
              <a:ea typeface="Nunito"/>
              <a:cs typeface="Nunito"/>
              <a:sym typeface="Nunito"/>
            </a:endParaRPr>
          </a:p>
        </p:txBody>
      </p:sp>
      <p:pic>
        <p:nvPicPr>
          <p:cNvPr id="433" name="Google Shape;433;g1c26921bacc_0_1177"/>
          <p:cNvPicPr preferRelativeResize="0"/>
          <p:nvPr/>
        </p:nvPicPr>
        <p:blipFill rotWithShape="1">
          <a:blip r:embed="rId3">
            <a:alphaModFix/>
          </a:blip>
          <a:srcRect b="38499" l="0" r="0" t="0"/>
          <a:stretch/>
        </p:blipFill>
        <p:spPr>
          <a:xfrm>
            <a:off x="846468" y="4275000"/>
            <a:ext cx="3304457" cy="1325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1c26921bacc_0_57"/>
          <p:cNvSpPr txBox="1"/>
          <p:nvPr>
            <p:ph idx="12" type="sldNum"/>
          </p:nvPr>
        </p:nvSpPr>
        <p:spPr>
          <a:xfrm>
            <a:off x="11560052" y="6354830"/>
            <a:ext cx="513600" cy="22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fr-FR"/>
              <a:t>‹#›</a:t>
            </a:fld>
            <a:endParaRPr/>
          </a:p>
        </p:txBody>
      </p:sp>
      <p:sp>
        <p:nvSpPr>
          <p:cNvPr id="83" name="Google Shape;83;g1c26921bacc_0_57"/>
          <p:cNvSpPr txBox="1"/>
          <p:nvPr/>
        </p:nvSpPr>
        <p:spPr>
          <a:xfrm>
            <a:off x="1559449" y="-54000"/>
            <a:ext cx="10089300" cy="1022400"/>
          </a:xfrm>
          <a:prstGeom prst="rect">
            <a:avLst/>
          </a:prstGeom>
          <a:noFill/>
          <a:ln>
            <a:noFill/>
          </a:ln>
        </p:spPr>
        <p:txBody>
          <a:bodyPr anchorCtr="0" anchor="ctr" bIns="49775" lIns="99550" spcFirstLastPara="1" rIns="99550" wrap="square" tIns="49775">
            <a:noAutofit/>
          </a:bodyPr>
          <a:lstStyle/>
          <a:p>
            <a:pPr indent="0" lvl="0" marL="0" rtl="0" algn="ctr">
              <a:spcBef>
                <a:spcPts val="0"/>
              </a:spcBef>
              <a:spcAft>
                <a:spcPts val="0"/>
              </a:spcAft>
              <a:buNone/>
            </a:pPr>
            <a:r>
              <a:rPr lang="fr-FR" sz="4800">
                <a:solidFill>
                  <a:srgbClr val="000000"/>
                </a:solidFill>
                <a:latin typeface="Rubik Medium"/>
                <a:ea typeface="Rubik Medium"/>
                <a:cs typeface="Rubik Medium"/>
                <a:sym typeface="Rubik Medium"/>
              </a:rPr>
              <a:t>Abréviations et t</a:t>
            </a:r>
            <a:r>
              <a:rPr lang="fr-FR" sz="4800">
                <a:latin typeface="Rubik Medium"/>
                <a:ea typeface="Rubik Medium"/>
                <a:cs typeface="Rubik Medium"/>
                <a:sym typeface="Rubik Medium"/>
              </a:rPr>
              <a:t>extes juridiques</a:t>
            </a:r>
            <a:endParaRPr sz="4800">
              <a:solidFill>
                <a:srgbClr val="000000"/>
              </a:solidFill>
              <a:latin typeface="Rubik Medium"/>
              <a:ea typeface="Rubik Medium"/>
              <a:cs typeface="Rubik Medium"/>
              <a:sym typeface="Rubik Medium"/>
            </a:endParaRPr>
          </a:p>
        </p:txBody>
      </p:sp>
      <p:sp>
        <p:nvSpPr>
          <p:cNvPr id="84" name="Google Shape;84;g1c26921bacc_0_57"/>
          <p:cNvSpPr txBox="1"/>
          <p:nvPr/>
        </p:nvSpPr>
        <p:spPr>
          <a:xfrm>
            <a:off x="152400" y="1524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600">
                <a:solidFill>
                  <a:schemeClr val="dk1"/>
                </a:solidFill>
              </a:rPr>
              <a:t> </a:t>
            </a:r>
            <a:endParaRPr/>
          </a:p>
        </p:txBody>
      </p:sp>
      <p:graphicFrame>
        <p:nvGraphicFramePr>
          <p:cNvPr id="85" name="Google Shape;85;g1c26921bacc_0_57"/>
          <p:cNvGraphicFramePr/>
          <p:nvPr/>
        </p:nvGraphicFramePr>
        <p:xfrm>
          <a:off x="1559450" y="933652"/>
          <a:ext cx="3000000" cy="3000000"/>
        </p:xfrm>
        <a:graphic>
          <a:graphicData uri="http://schemas.openxmlformats.org/drawingml/2006/table">
            <a:tbl>
              <a:tblPr>
                <a:noFill/>
                <a:tableStyleId>{B7CA0B74-6388-4741-AA6C-E5AD62F9F957}</a:tableStyleId>
              </a:tblPr>
              <a:tblGrid>
                <a:gridCol w="882625"/>
                <a:gridCol w="3189400"/>
                <a:gridCol w="949925"/>
                <a:gridCol w="3325525"/>
              </a:tblGrid>
              <a:tr h="627450">
                <a:tc>
                  <a:txBody>
                    <a:bodyPr/>
                    <a:lstStyle/>
                    <a:p>
                      <a:pPr indent="0" lvl="0" marL="0" marR="0" rtl="0" algn="l">
                        <a:lnSpc>
                          <a:spcPct val="100000"/>
                        </a:lnSpc>
                        <a:spcBef>
                          <a:spcPts val="0"/>
                        </a:spcBef>
                        <a:spcAft>
                          <a:spcPts val="0"/>
                        </a:spcAft>
                        <a:buClr>
                          <a:srgbClr val="000000"/>
                        </a:buClr>
                        <a:buSzPts val="1600"/>
                        <a:buFont typeface="Arial"/>
                        <a:buNone/>
                      </a:pPr>
                      <a:r>
                        <a:rPr b="1" i="0" lang="fr-FR" sz="1600" u="none" cap="none" strike="noStrike">
                          <a:solidFill>
                            <a:srgbClr val="000000"/>
                          </a:solidFill>
                          <a:latin typeface="Arial"/>
                          <a:ea typeface="Arial"/>
                          <a:cs typeface="Arial"/>
                          <a:sym typeface="Arial"/>
                        </a:rPr>
                        <a:t>AIPD</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fr-FR" sz="1600" u="none" cap="none" strike="noStrike">
                          <a:solidFill>
                            <a:srgbClr val="000000"/>
                          </a:solidFill>
                          <a:latin typeface="Arial"/>
                          <a:ea typeface="Arial"/>
                          <a:cs typeface="Arial"/>
                          <a:sym typeface="Arial"/>
                        </a:rPr>
                        <a:t>Analyse d’impact relative à la protection des données</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i="0" lang="fr-FR" sz="1600" u="none" cap="none" strike="noStrike">
                          <a:solidFill>
                            <a:srgbClr val="000000"/>
                          </a:solidFill>
                          <a:latin typeface="Arial"/>
                          <a:ea typeface="Arial"/>
                          <a:cs typeface="Arial"/>
                          <a:sym typeface="Arial"/>
                        </a:rPr>
                        <a:t>DPIA</a:t>
                      </a:r>
                      <a:endParaRPr/>
                    </a:p>
                    <a:p>
                      <a:pPr indent="0" lvl="0" marL="0" marR="0" rtl="0" algn="l">
                        <a:lnSpc>
                          <a:spcPct val="100000"/>
                        </a:lnSpc>
                        <a:spcBef>
                          <a:spcPts val="0"/>
                        </a:spcBef>
                        <a:spcAft>
                          <a:spcPts val="0"/>
                        </a:spcAft>
                        <a:buClr>
                          <a:srgbClr val="000000"/>
                        </a:buClr>
                        <a:buSzPts val="1600"/>
                        <a:buFont typeface="Arial"/>
                        <a:buNone/>
                      </a:pPr>
                      <a:r>
                        <a:rPr b="1" i="0" lang="fr-FR" sz="1600" u="none" cap="none" strike="noStrike">
                          <a:solidFill>
                            <a:srgbClr val="000000"/>
                          </a:solidFill>
                          <a:latin typeface="Arial"/>
                          <a:ea typeface="Arial"/>
                          <a:cs typeface="Arial"/>
                          <a:sym typeface="Arial"/>
                        </a:rPr>
                        <a:t>(PIA)</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fr-FR" sz="1600" u="none" cap="none" strike="noStrike">
                          <a:solidFill>
                            <a:srgbClr val="000000"/>
                          </a:solidFill>
                          <a:latin typeface="Arial"/>
                          <a:ea typeface="Arial"/>
                          <a:cs typeface="Arial"/>
                          <a:sym typeface="Arial"/>
                        </a:rPr>
                        <a:t>Data Privacy Impact Analysis</a:t>
                      </a:r>
                      <a:endParaRPr/>
                    </a:p>
                    <a:p>
                      <a:pPr indent="0" lvl="0" marL="0" marR="0" rtl="0" algn="l">
                        <a:lnSpc>
                          <a:spcPct val="100000"/>
                        </a:lnSpc>
                        <a:spcBef>
                          <a:spcPts val="0"/>
                        </a:spcBef>
                        <a:spcAft>
                          <a:spcPts val="0"/>
                        </a:spcAft>
                        <a:buClr>
                          <a:srgbClr val="000000"/>
                        </a:buClr>
                        <a:buSzPts val="1600"/>
                        <a:buFont typeface="Arial"/>
                        <a:buNone/>
                      </a:pPr>
                      <a:r>
                        <a:rPr b="0" i="0" lang="fr-FR" sz="1600" u="none" cap="none" strike="noStrike">
                          <a:solidFill>
                            <a:srgbClr val="000000"/>
                          </a:solidFill>
                          <a:latin typeface="Arial"/>
                          <a:ea typeface="Arial"/>
                          <a:cs typeface="Arial"/>
                          <a:sym typeface="Arial"/>
                        </a:rPr>
                        <a:t>Privacy Impact Assessment </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r>
              <a:tr h="432225">
                <a:tc>
                  <a:txBody>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Autorité de contrôle</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c>
                  <a:txBody>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Supervisory authority</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r>
              <a:tr h="359425">
                <a:tc>
                  <a:txBody>
                    <a:bodyPr/>
                    <a:lstStyle/>
                    <a:p>
                      <a:pPr indent="0" lvl="0" marL="0" marR="0" rtl="0" algn="l">
                        <a:lnSpc>
                          <a:spcPct val="100000"/>
                        </a:lnSpc>
                        <a:spcBef>
                          <a:spcPts val="0"/>
                        </a:spcBef>
                        <a:spcAft>
                          <a:spcPts val="0"/>
                        </a:spcAft>
                        <a:buClr>
                          <a:srgbClr val="000000"/>
                        </a:buClr>
                        <a:buSzPts val="1600"/>
                        <a:buFont typeface="Arial"/>
                        <a:buNone/>
                      </a:pPr>
                      <a:r>
                        <a:rPr b="1" i="0" lang="fr-FR" sz="1600" u="none">
                          <a:solidFill>
                            <a:srgbClr val="000000"/>
                          </a:solidFill>
                          <a:latin typeface="Arial"/>
                          <a:ea typeface="Arial"/>
                          <a:cs typeface="Arial"/>
                          <a:sym typeface="Arial"/>
                        </a:rPr>
                        <a:t>CCT</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Clause contractuelles types</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i="0" lang="fr-FR" sz="1600" u="none">
                          <a:solidFill>
                            <a:srgbClr val="000000"/>
                          </a:solidFill>
                          <a:latin typeface="Arial"/>
                          <a:ea typeface="Arial"/>
                          <a:cs typeface="Arial"/>
                          <a:sym typeface="Arial"/>
                        </a:rPr>
                        <a:t>SCC</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Standard Contractual Clauses</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r>
              <a:tr h="565175">
                <a:tc>
                  <a:txBody>
                    <a:bodyPr/>
                    <a:lstStyle/>
                    <a:p>
                      <a:pPr indent="0" lvl="0" marL="0" marR="0" rtl="0" algn="l">
                        <a:lnSpc>
                          <a:spcPct val="100000"/>
                        </a:lnSpc>
                        <a:spcBef>
                          <a:spcPts val="0"/>
                        </a:spcBef>
                        <a:spcAft>
                          <a:spcPts val="0"/>
                        </a:spcAft>
                        <a:buClr>
                          <a:srgbClr val="000000"/>
                        </a:buClr>
                        <a:buSzPts val="1600"/>
                        <a:buFont typeface="Arial"/>
                        <a:buNone/>
                      </a:pPr>
                      <a:r>
                        <a:rPr b="1" i="0" lang="fr-FR" sz="1600" u="none">
                          <a:solidFill>
                            <a:srgbClr val="000000"/>
                          </a:solidFill>
                          <a:latin typeface="Arial"/>
                          <a:ea typeface="Arial"/>
                          <a:cs typeface="Arial"/>
                          <a:sym typeface="Arial"/>
                        </a:rPr>
                        <a:t>CEP</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Comité Européen pour la Protection des Données (ex G29)</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i="0" lang="fr-FR" sz="1600" u="none">
                          <a:solidFill>
                            <a:srgbClr val="000000"/>
                          </a:solidFill>
                          <a:latin typeface="Arial"/>
                          <a:ea typeface="Arial"/>
                          <a:cs typeface="Arial"/>
                          <a:sym typeface="Arial"/>
                        </a:rPr>
                        <a:t>EDPB</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European Data Protection Board</a:t>
                      </a:r>
                      <a:endParaRPr/>
                    </a:p>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(ex W29)</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r>
              <a:tr h="629000">
                <a:tc>
                  <a:txBody>
                    <a:bodyPr/>
                    <a:lstStyle/>
                    <a:p>
                      <a:pPr indent="0" lvl="0" marL="0" marR="0" rtl="0" algn="l">
                        <a:lnSpc>
                          <a:spcPct val="100000"/>
                        </a:lnSpc>
                        <a:spcBef>
                          <a:spcPts val="0"/>
                        </a:spcBef>
                        <a:spcAft>
                          <a:spcPts val="0"/>
                        </a:spcAft>
                        <a:buClr>
                          <a:srgbClr val="000000"/>
                        </a:buClr>
                        <a:buSzPts val="1600"/>
                        <a:buFont typeface="Arial"/>
                        <a:buNone/>
                      </a:pPr>
                      <a:r>
                        <a:rPr b="1" i="0" lang="fr-FR" sz="1600" u="none">
                          <a:solidFill>
                            <a:srgbClr val="000000"/>
                          </a:solidFill>
                          <a:latin typeface="Arial"/>
                          <a:ea typeface="Arial"/>
                          <a:cs typeface="Arial"/>
                          <a:sym typeface="Arial"/>
                        </a:rPr>
                        <a:t>CNIL</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Commission informatiques et libertés</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c>
                  <a:txBody>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c>
                  <a:txBody>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r>
              <a:tr h="627450">
                <a:tc>
                  <a:txBody>
                    <a:bodyPr/>
                    <a:lstStyle/>
                    <a:p>
                      <a:pPr indent="0" lvl="0" marL="0" marR="0" rtl="0" algn="l">
                        <a:lnSpc>
                          <a:spcPct val="100000"/>
                        </a:lnSpc>
                        <a:spcBef>
                          <a:spcPts val="0"/>
                        </a:spcBef>
                        <a:spcAft>
                          <a:spcPts val="0"/>
                        </a:spcAft>
                        <a:buClr>
                          <a:srgbClr val="000000"/>
                        </a:buClr>
                        <a:buSzPts val="1600"/>
                        <a:buFont typeface="Arial"/>
                        <a:buNone/>
                      </a:pPr>
                      <a:r>
                        <a:rPr b="1" i="0" lang="fr-FR" sz="1600" u="none">
                          <a:solidFill>
                            <a:srgbClr val="000000"/>
                          </a:solidFill>
                          <a:latin typeface="Arial"/>
                          <a:ea typeface="Arial"/>
                          <a:cs typeface="Arial"/>
                          <a:sym typeface="Arial"/>
                        </a:rPr>
                        <a:t>DPD</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Délégué à la Protection des Données</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i="0" lang="fr-FR" sz="1600" u="none">
                          <a:solidFill>
                            <a:srgbClr val="000000"/>
                          </a:solidFill>
                          <a:latin typeface="Arial"/>
                          <a:ea typeface="Arial"/>
                          <a:cs typeface="Arial"/>
                          <a:sym typeface="Arial"/>
                        </a:rPr>
                        <a:t>DPO</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Data Protection Officer</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r>
              <a:tr h="627450">
                <a:tc>
                  <a:txBody>
                    <a:bodyPr/>
                    <a:lstStyle/>
                    <a:p>
                      <a:pPr indent="0" lvl="0" marL="0" marR="0" rtl="0" algn="l">
                        <a:lnSpc>
                          <a:spcPct val="100000"/>
                        </a:lnSpc>
                        <a:spcBef>
                          <a:spcPts val="0"/>
                        </a:spcBef>
                        <a:spcAft>
                          <a:spcPts val="0"/>
                        </a:spcAft>
                        <a:buClr>
                          <a:srgbClr val="000000"/>
                        </a:buClr>
                        <a:buSzPts val="1600"/>
                        <a:buFont typeface="Arial"/>
                        <a:buNone/>
                      </a:pPr>
                      <a:r>
                        <a:rPr b="1" i="0" lang="fr-FR" sz="1600" u="none">
                          <a:solidFill>
                            <a:srgbClr val="000000"/>
                          </a:solidFill>
                          <a:latin typeface="Arial"/>
                          <a:ea typeface="Arial"/>
                          <a:cs typeface="Arial"/>
                          <a:sym typeface="Arial"/>
                        </a:rPr>
                        <a:t>RGPD</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Règlement Général sur la Protection des Données</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i="0" lang="fr-FR" sz="1600" u="none">
                          <a:solidFill>
                            <a:srgbClr val="000000"/>
                          </a:solidFill>
                          <a:latin typeface="Arial"/>
                          <a:ea typeface="Arial"/>
                          <a:cs typeface="Arial"/>
                          <a:sym typeface="Arial"/>
                        </a:rPr>
                        <a:t>GDPR</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General Data Protection Regulation</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r>
              <a:tr h="432225">
                <a:tc>
                  <a:txBody>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Règles d’entreprise contraignantes</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i="0" lang="fr-FR" sz="1600" u="none">
                          <a:solidFill>
                            <a:srgbClr val="000000"/>
                          </a:solidFill>
                          <a:latin typeface="Arial"/>
                          <a:ea typeface="Arial"/>
                          <a:cs typeface="Arial"/>
                          <a:sym typeface="Arial"/>
                        </a:rPr>
                        <a:t>BCR</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Binding Corporate Rules</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r>
              <a:tr h="357875">
                <a:tc>
                  <a:txBody>
                    <a:bodyPr/>
                    <a:lstStyle/>
                    <a:p>
                      <a:pPr indent="0" lvl="0" marL="0" marR="0" rtl="0" algn="l">
                        <a:lnSpc>
                          <a:spcPct val="100000"/>
                        </a:lnSpc>
                        <a:spcBef>
                          <a:spcPts val="0"/>
                        </a:spcBef>
                        <a:spcAft>
                          <a:spcPts val="0"/>
                        </a:spcAft>
                        <a:buClr>
                          <a:srgbClr val="000000"/>
                        </a:buClr>
                        <a:buSzPts val="1600"/>
                        <a:buFont typeface="Arial"/>
                        <a:buNone/>
                      </a:pPr>
                      <a:r>
                        <a:rPr b="1" i="0" lang="fr-FR" sz="1600" u="none">
                          <a:solidFill>
                            <a:srgbClr val="000000"/>
                          </a:solidFill>
                          <a:latin typeface="Arial"/>
                          <a:ea typeface="Arial"/>
                          <a:cs typeface="Arial"/>
                          <a:sym typeface="Arial"/>
                        </a:rPr>
                        <a:t>RT</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Responsable de traitement </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c>
                  <a:txBody>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Controller</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r>
              <a:tr h="356975">
                <a:tc>
                  <a:txBody>
                    <a:bodyPr/>
                    <a:lstStyle/>
                    <a:p>
                      <a:pPr indent="0" lvl="0" marL="0" marR="0" rtl="0" algn="l">
                        <a:lnSpc>
                          <a:spcPct val="100000"/>
                        </a:lnSpc>
                        <a:spcBef>
                          <a:spcPts val="0"/>
                        </a:spcBef>
                        <a:spcAft>
                          <a:spcPts val="0"/>
                        </a:spcAft>
                        <a:buClr>
                          <a:srgbClr val="000000"/>
                        </a:buClr>
                        <a:buSzPts val="1600"/>
                        <a:buFont typeface="Arial"/>
                        <a:buNone/>
                      </a:pPr>
                      <a:r>
                        <a:rPr b="1" i="0" lang="fr-FR" sz="1600" u="none">
                          <a:solidFill>
                            <a:srgbClr val="000000"/>
                          </a:solidFill>
                          <a:latin typeface="Arial"/>
                          <a:ea typeface="Arial"/>
                          <a:cs typeface="Arial"/>
                          <a:sym typeface="Arial"/>
                        </a:rPr>
                        <a:t>ST</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Sous-traitant</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c>
                  <a:txBody>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Processor</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r>
              <a:tr h="356975">
                <a:tc>
                  <a:txBody>
                    <a:bodyPr/>
                    <a:lstStyle/>
                    <a:p>
                      <a:pPr indent="0" lvl="0" marL="0" marR="0" rtl="0" algn="l">
                        <a:lnSpc>
                          <a:spcPct val="100000"/>
                        </a:lnSpc>
                        <a:spcBef>
                          <a:spcPts val="0"/>
                        </a:spcBef>
                        <a:spcAft>
                          <a:spcPts val="0"/>
                        </a:spcAft>
                        <a:buClr>
                          <a:srgbClr val="000000"/>
                        </a:buClr>
                        <a:buSzPts val="1600"/>
                        <a:buFont typeface="Arial"/>
                        <a:buNone/>
                      </a:pPr>
                      <a:r>
                        <a:rPr b="1" i="0" lang="fr-FR" sz="1600" u="none">
                          <a:solidFill>
                            <a:srgbClr val="000000"/>
                          </a:solidFill>
                          <a:latin typeface="Arial"/>
                          <a:ea typeface="Arial"/>
                          <a:cs typeface="Arial"/>
                          <a:sym typeface="Arial"/>
                        </a:rPr>
                        <a:t>MR</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Méthodologie de référence</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c>
                  <a:txBody>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c>
                  <a:txBody>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CDDE"/>
                    </a:solidFill>
                  </a:tcPr>
                </a:tc>
              </a:tr>
              <a:tr h="356975">
                <a:tc>
                  <a:txBody>
                    <a:bodyPr/>
                    <a:lstStyle/>
                    <a:p>
                      <a:pPr indent="0" lvl="0" marL="0" marR="0" rtl="0" algn="l">
                        <a:lnSpc>
                          <a:spcPct val="100000"/>
                        </a:lnSpc>
                        <a:spcBef>
                          <a:spcPts val="0"/>
                        </a:spcBef>
                        <a:spcAft>
                          <a:spcPts val="0"/>
                        </a:spcAft>
                        <a:buClr>
                          <a:srgbClr val="000000"/>
                        </a:buClr>
                        <a:buSzPts val="1600"/>
                        <a:buFont typeface="Arial"/>
                        <a:buNone/>
                      </a:pPr>
                      <a:r>
                        <a:rPr b="1" i="0" lang="fr-FR" sz="1600" u="none">
                          <a:solidFill>
                            <a:srgbClr val="000000"/>
                          </a:solidFill>
                          <a:latin typeface="Arial"/>
                          <a:ea typeface="Arial"/>
                          <a:cs typeface="Arial"/>
                          <a:sym typeface="Arial"/>
                        </a:rPr>
                        <a:t>DCP</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Données à Caractère personnel</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c>
                  <a:txBody>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i="0" lang="fr-FR" sz="1600" u="none">
                          <a:solidFill>
                            <a:srgbClr val="000000"/>
                          </a:solidFill>
                          <a:latin typeface="Arial"/>
                          <a:ea typeface="Arial"/>
                          <a:cs typeface="Arial"/>
                          <a:sym typeface="Arial"/>
                        </a:rPr>
                        <a:t>Personal Data</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8EF"/>
                    </a:solidFill>
                  </a:tcPr>
                </a:tc>
              </a:tr>
            </a:tbl>
          </a:graphicData>
        </a:graphic>
      </p:graphicFrame>
    </p:spTree>
  </p:cSld>
  <p:clrMapOvr>
    <a:masterClrMapping/>
  </p:clrMapOvr>
  <mc:AlternateContent>
    <mc:Choice Requires="p14">
      <p:transition spd="slow" p14:dur="10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1c26921bacc_0_111"/>
          <p:cNvSpPr txBox="1"/>
          <p:nvPr>
            <p:ph type="title"/>
          </p:nvPr>
        </p:nvSpPr>
        <p:spPr>
          <a:xfrm>
            <a:off x="1725227" y="990970"/>
            <a:ext cx="8741400" cy="642600"/>
          </a:xfrm>
          <a:prstGeom prst="rect">
            <a:avLst/>
          </a:prstGeom>
          <a:noFill/>
          <a:ln>
            <a:noFill/>
          </a:ln>
        </p:spPr>
        <p:txBody>
          <a:bodyPr anchorCtr="0" anchor="t" bIns="0" lIns="0" spcFirstLastPara="1" rIns="0" wrap="square" tIns="192000">
            <a:noAutofit/>
          </a:bodyPr>
          <a:lstStyle/>
          <a:p>
            <a:pPr indent="0" lvl="0" marL="0" rtl="0" algn="ctr">
              <a:lnSpc>
                <a:spcPct val="80000"/>
              </a:lnSpc>
              <a:spcBef>
                <a:spcPts val="0"/>
              </a:spcBef>
              <a:spcAft>
                <a:spcPts val="0"/>
              </a:spcAft>
              <a:buClr>
                <a:schemeClr val="dk1"/>
              </a:buClr>
              <a:buSzPts val="2400"/>
              <a:buFont typeface="Open Sans"/>
              <a:buNone/>
            </a:pPr>
            <a:r>
              <a:rPr lang="fr-FR"/>
              <a:t>Introduction</a:t>
            </a:r>
            <a:endParaRPr/>
          </a:p>
        </p:txBody>
      </p:sp>
      <p:sp>
        <p:nvSpPr>
          <p:cNvPr id="91" name="Google Shape;91;g1c26921bacc_0_111"/>
          <p:cNvSpPr txBox="1"/>
          <p:nvPr>
            <p:ph idx="12" type="sldNum"/>
          </p:nvPr>
        </p:nvSpPr>
        <p:spPr>
          <a:xfrm>
            <a:off x="11560052" y="6354830"/>
            <a:ext cx="513600" cy="22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fr-FR"/>
              <a:t>‹#›</a:t>
            </a:fld>
            <a:endParaRPr/>
          </a:p>
        </p:txBody>
      </p:sp>
      <p:sp>
        <p:nvSpPr>
          <p:cNvPr id="92" name="Google Shape;92;g1c26921bacc_0_111"/>
          <p:cNvSpPr txBox="1"/>
          <p:nvPr/>
        </p:nvSpPr>
        <p:spPr>
          <a:xfrm>
            <a:off x="263475" y="1817000"/>
            <a:ext cx="11388000" cy="3940500"/>
          </a:xfrm>
          <a:prstGeom prst="rect">
            <a:avLst/>
          </a:prstGeom>
          <a:noFill/>
          <a:ln>
            <a:noFill/>
          </a:ln>
        </p:spPr>
        <p:txBody>
          <a:bodyPr anchorCtr="0" anchor="t" bIns="45700" lIns="0" spcFirstLastPara="1" rIns="0" wrap="square" tIns="45700">
            <a:spAutoFit/>
          </a:bodyPr>
          <a:lstStyle/>
          <a:p>
            <a:pPr indent="0" lvl="0" marL="0" rtl="0" algn="l">
              <a:spcBef>
                <a:spcPts val="0"/>
              </a:spcBef>
              <a:spcAft>
                <a:spcPts val="0"/>
              </a:spcAft>
              <a:buClr>
                <a:schemeClr val="dk1"/>
              </a:buClr>
              <a:buSzPts val="2800"/>
              <a:buFont typeface="Arial"/>
              <a:buNone/>
            </a:pPr>
            <a:r>
              <a:rPr lang="fr-FR" sz="2400" u="sng">
                <a:solidFill>
                  <a:schemeClr val="dk1"/>
                </a:solidFill>
                <a:latin typeface="Rubik"/>
                <a:ea typeface="Rubik"/>
                <a:cs typeface="Rubik"/>
                <a:sym typeface="Rubik"/>
                <a:hlinkClick r:id="rId3">
                  <a:extLst>
                    <a:ext uri="{A12FA001-AC4F-418D-AE19-62706E023703}">
                      <ahyp:hlinkClr val="tx"/>
                    </a:ext>
                  </a:extLst>
                </a:hlinkClick>
              </a:rPr>
              <a:t>https://www.youtube.com/watch?v=79uD8mX7oeM</a:t>
            </a:r>
            <a:endParaRPr sz="3100">
              <a:solidFill>
                <a:schemeClr val="dk1"/>
              </a:solidFill>
              <a:latin typeface="Rubik"/>
              <a:ea typeface="Rubik"/>
              <a:cs typeface="Rubik"/>
              <a:sym typeface="Rubik"/>
            </a:endParaRPr>
          </a:p>
          <a:p>
            <a:pPr indent="0" lvl="0" marL="0" rtl="0" algn="l">
              <a:spcBef>
                <a:spcPts val="640"/>
              </a:spcBef>
              <a:spcAft>
                <a:spcPts val="0"/>
              </a:spcAft>
              <a:buClr>
                <a:schemeClr val="dk1"/>
              </a:buClr>
              <a:buSzPts val="2800"/>
              <a:buFont typeface="Arial"/>
              <a:buNone/>
            </a:pPr>
            <a:r>
              <a:rPr lang="fr-FR" sz="2400" u="sng">
                <a:solidFill>
                  <a:schemeClr val="dk1"/>
                </a:solidFill>
                <a:latin typeface="Rubik"/>
                <a:ea typeface="Rubik"/>
                <a:cs typeface="Rubik"/>
                <a:sym typeface="Rubik"/>
                <a:hlinkClick r:id="rId4">
                  <a:extLst>
                    <a:ext uri="{A12FA001-AC4F-418D-AE19-62706E023703}">
                      <ahyp:hlinkClr val="tx"/>
                    </a:ext>
                  </a:extLst>
                </a:hlinkClick>
              </a:rPr>
              <a:t>https://www.youtube.com/watch?v=F7pYHN9iC9I</a:t>
            </a:r>
            <a:r>
              <a:rPr lang="fr-FR" sz="2800">
                <a:solidFill>
                  <a:schemeClr val="dk1"/>
                </a:solidFill>
                <a:latin typeface="Rubik"/>
                <a:ea typeface="Rubik"/>
                <a:cs typeface="Rubik"/>
                <a:sym typeface="Rubik"/>
              </a:rPr>
              <a:t> </a:t>
            </a:r>
            <a:r>
              <a:rPr lang="fr-FR" sz="2400">
                <a:solidFill>
                  <a:schemeClr val="dk1"/>
                </a:solidFill>
                <a:latin typeface="Rubik"/>
                <a:ea typeface="Rubik"/>
                <a:cs typeface="Rubik"/>
                <a:sym typeface="Rubik"/>
              </a:rPr>
              <a:t>(UK)</a:t>
            </a:r>
            <a:endParaRPr sz="3100">
              <a:solidFill>
                <a:schemeClr val="dk1"/>
              </a:solidFill>
              <a:latin typeface="Rubik"/>
              <a:ea typeface="Rubik"/>
              <a:cs typeface="Rubik"/>
              <a:sym typeface="Rubik"/>
            </a:endParaRPr>
          </a:p>
          <a:p>
            <a:pPr indent="0" lvl="0" marL="0" rtl="0" algn="l">
              <a:spcBef>
                <a:spcPts val="640"/>
              </a:spcBef>
              <a:spcAft>
                <a:spcPts val="0"/>
              </a:spcAft>
              <a:buClr>
                <a:schemeClr val="dk1"/>
              </a:buClr>
              <a:buSzPts val="3200"/>
              <a:buFont typeface="Arial"/>
              <a:buNone/>
            </a:pPr>
            <a:r>
              <a:t/>
            </a:r>
            <a:endParaRPr sz="2600">
              <a:solidFill>
                <a:schemeClr val="dk1"/>
              </a:solidFill>
              <a:latin typeface="Rubik"/>
              <a:ea typeface="Rubik"/>
              <a:cs typeface="Rubik"/>
              <a:sym typeface="Rubik"/>
            </a:endParaRPr>
          </a:p>
          <a:p>
            <a:pPr indent="0" lvl="0" marL="0" rtl="0" algn="l">
              <a:spcBef>
                <a:spcPts val="640"/>
              </a:spcBef>
              <a:spcAft>
                <a:spcPts val="0"/>
              </a:spcAft>
              <a:buClr>
                <a:schemeClr val="dk1"/>
              </a:buClr>
              <a:buSzPts val="3200"/>
              <a:buFont typeface="Arial"/>
              <a:buNone/>
            </a:pPr>
            <a:r>
              <a:rPr lang="fr-FR" sz="2600">
                <a:solidFill>
                  <a:schemeClr val="dk1"/>
                </a:solidFill>
                <a:latin typeface="Rubik"/>
                <a:ea typeface="Rubik"/>
                <a:cs typeface="Rubik"/>
                <a:sym typeface="Rubik"/>
              </a:rPr>
              <a:t>Le sujet des DCP oppose 2 conceptions idéologiques et culturelles:</a:t>
            </a:r>
            <a:endParaRPr sz="2900">
              <a:solidFill>
                <a:schemeClr val="dk1"/>
              </a:solidFill>
              <a:latin typeface="Rubik"/>
              <a:ea typeface="Rubik"/>
              <a:cs typeface="Rubik"/>
              <a:sym typeface="Rubik"/>
            </a:endParaRPr>
          </a:p>
          <a:p>
            <a:pPr indent="0" lvl="0" marL="373062" rtl="0" algn="l">
              <a:spcBef>
                <a:spcPts val="640"/>
              </a:spcBef>
              <a:spcAft>
                <a:spcPts val="0"/>
              </a:spcAft>
              <a:buNone/>
            </a:pPr>
            <a:r>
              <a:rPr lang="fr-FR" sz="2600">
                <a:solidFill>
                  <a:schemeClr val="dk1"/>
                </a:solidFill>
                <a:latin typeface="Rubik"/>
                <a:ea typeface="Rubik"/>
                <a:cs typeface="Rubik"/>
                <a:sym typeface="Rubik"/>
              </a:rPr>
              <a:t>L</a:t>
            </a:r>
            <a:r>
              <a:rPr lang="fr-FR" sz="2600">
                <a:solidFill>
                  <a:schemeClr val="dk1"/>
                </a:solidFill>
                <a:latin typeface="Rubik"/>
                <a:ea typeface="Rubik"/>
                <a:cs typeface="Rubik"/>
                <a:sym typeface="Rubik"/>
              </a:rPr>
              <a:t>ibérale, anglo-saxonne</a:t>
            </a:r>
            <a:endParaRPr sz="2900">
              <a:solidFill>
                <a:schemeClr val="dk1"/>
              </a:solidFill>
              <a:latin typeface="Rubik"/>
              <a:ea typeface="Rubik"/>
              <a:cs typeface="Rubik"/>
              <a:sym typeface="Rubik"/>
            </a:endParaRPr>
          </a:p>
          <a:p>
            <a:pPr indent="0" lvl="0" marL="373062" rtl="0" algn="l">
              <a:spcBef>
                <a:spcPts val="640"/>
              </a:spcBef>
              <a:spcAft>
                <a:spcPts val="0"/>
              </a:spcAft>
              <a:buNone/>
            </a:pPr>
            <a:r>
              <a:rPr lang="fr-FR" sz="2600">
                <a:solidFill>
                  <a:schemeClr val="dk1"/>
                </a:solidFill>
                <a:latin typeface="Rubik"/>
                <a:ea typeface="Rubik"/>
                <a:cs typeface="Rubik"/>
                <a:sym typeface="Rubik"/>
              </a:rPr>
              <a:t>Protectionniste, d’influence européenne</a:t>
            </a:r>
            <a:endParaRPr sz="2900">
              <a:solidFill>
                <a:schemeClr val="dk1"/>
              </a:solidFill>
              <a:latin typeface="Rubik"/>
              <a:ea typeface="Rubik"/>
              <a:cs typeface="Rubik"/>
              <a:sym typeface="Rubik"/>
            </a:endParaRPr>
          </a:p>
          <a:p>
            <a:pPr indent="0" lvl="0" marL="0" rtl="0" algn="l">
              <a:spcBef>
                <a:spcPts val="640"/>
              </a:spcBef>
              <a:spcAft>
                <a:spcPts val="0"/>
              </a:spcAft>
              <a:buClr>
                <a:schemeClr val="dk1"/>
              </a:buClr>
              <a:buSzPts val="3200"/>
              <a:buFont typeface="Arial"/>
              <a:buNone/>
            </a:pPr>
            <a:br>
              <a:rPr lang="fr-FR" sz="2600">
                <a:solidFill>
                  <a:schemeClr val="dk1"/>
                </a:solidFill>
                <a:latin typeface="Rubik"/>
                <a:ea typeface="Rubik"/>
                <a:cs typeface="Rubik"/>
                <a:sym typeface="Rubik"/>
              </a:rPr>
            </a:br>
            <a:r>
              <a:rPr lang="fr-FR" sz="2600">
                <a:solidFill>
                  <a:schemeClr val="dk1"/>
                </a:solidFill>
                <a:latin typeface="Rubik Medium"/>
                <a:ea typeface="Rubik Medium"/>
                <a:cs typeface="Rubik Medium"/>
                <a:sym typeface="Rubik Medium"/>
              </a:rPr>
              <a:t>Enjeu:</a:t>
            </a:r>
            <a:r>
              <a:rPr lang="fr-FR" sz="2600">
                <a:solidFill>
                  <a:schemeClr val="dk1"/>
                </a:solidFill>
                <a:latin typeface="Rubik"/>
                <a:ea typeface="Rubik"/>
                <a:cs typeface="Rubik"/>
                <a:sym typeface="Rubik"/>
              </a:rPr>
              <a:t> concilier liberté individuelle et innovation.</a:t>
            </a:r>
            <a:endParaRPr sz="2900">
              <a:solidFill>
                <a:schemeClr val="dk1"/>
              </a:solidFill>
              <a:latin typeface="Rubik"/>
              <a:ea typeface="Rubik"/>
              <a:cs typeface="Rubik"/>
              <a:sym typeface="Rubik"/>
            </a:endParaRPr>
          </a:p>
          <a:p>
            <a:pPr indent="0" lvl="0" marL="0" marR="0" rtl="0" algn="just">
              <a:spcBef>
                <a:spcPts val="0"/>
              </a:spcBef>
              <a:spcAft>
                <a:spcPts val="0"/>
              </a:spcAft>
              <a:buNone/>
            </a:pPr>
            <a:r>
              <a:t/>
            </a:r>
            <a:endParaRPr sz="1000">
              <a:latin typeface="Nunito"/>
              <a:ea typeface="Nunito"/>
              <a:cs typeface="Nunito"/>
              <a:sym typeface="Nuni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txBox="1"/>
          <p:nvPr>
            <p:ph type="title"/>
          </p:nvPr>
        </p:nvSpPr>
        <p:spPr>
          <a:xfrm>
            <a:off x="1725227" y="990970"/>
            <a:ext cx="8741546" cy="642521"/>
          </a:xfrm>
          <a:prstGeom prst="rect">
            <a:avLst/>
          </a:prstGeom>
          <a:noFill/>
          <a:ln>
            <a:noFill/>
          </a:ln>
        </p:spPr>
        <p:txBody>
          <a:bodyPr anchorCtr="0" anchor="t" bIns="0" lIns="0" spcFirstLastPara="1" rIns="0" wrap="square" tIns="192000">
            <a:noAutofit/>
          </a:bodyPr>
          <a:lstStyle/>
          <a:p>
            <a:pPr indent="0" lvl="0" marL="0" rtl="0" algn="ctr">
              <a:lnSpc>
                <a:spcPct val="80000"/>
              </a:lnSpc>
              <a:spcBef>
                <a:spcPts val="0"/>
              </a:spcBef>
              <a:spcAft>
                <a:spcPts val="0"/>
              </a:spcAft>
              <a:buClr>
                <a:schemeClr val="dk1"/>
              </a:buClr>
              <a:buSzPts val="2400"/>
              <a:buFont typeface="Open Sans"/>
              <a:buNone/>
            </a:pPr>
            <a:r>
              <a:rPr lang="fr-FR"/>
              <a:t>Historique de la protection des données en France</a:t>
            </a:r>
            <a:endParaRPr/>
          </a:p>
        </p:txBody>
      </p:sp>
      <p:sp>
        <p:nvSpPr>
          <p:cNvPr id="98" name="Google Shape;98;p3"/>
          <p:cNvSpPr txBox="1"/>
          <p:nvPr>
            <p:ph idx="12" type="sldNum"/>
          </p:nvPr>
        </p:nvSpPr>
        <p:spPr>
          <a:xfrm>
            <a:off x="11560052" y="6354830"/>
            <a:ext cx="513735" cy="227164"/>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FR"/>
              <a:t>‹#›</a:t>
            </a:fld>
            <a:endParaRPr/>
          </a:p>
        </p:txBody>
      </p:sp>
      <p:sp>
        <p:nvSpPr>
          <p:cNvPr id="99" name="Google Shape;99;p3"/>
          <p:cNvSpPr txBox="1"/>
          <p:nvPr/>
        </p:nvSpPr>
        <p:spPr>
          <a:xfrm>
            <a:off x="1308725" y="2104300"/>
            <a:ext cx="4893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Open Sans"/>
                <a:ea typeface="Open Sans"/>
                <a:cs typeface="Open Sans"/>
                <a:sym typeface="Open Sans"/>
              </a:rPr>
              <a:t>Loi n°78-17 du 6 janvier 1978 relative à l’informatique, aux fichiers et aux libertés.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fr-FR">
                <a:latin typeface="Open Sans"/>
                <a:ea typeface="Open Sans"/>
                <a:cs typeface="Open Sans"/>
                <a:sym typeface="Open Sans"/>
              </a:rPr>
              <a:t>En 2023, on célèbre les 45 ans de cette loi! </a:t>
            </a:r>
            <a:br>
              <a:rPr lang="fr-FR">
                <a:latin typeface="Open Sans"/>
                <a:ea typeface="Open Sans"/>
                <a:cs typeface="Open Sans"/>
                <a:sym typeface="Open Sans"/>
              </a:rPr>
            </a:br>
            <a:br>
              <a:rPr lang="fr-FR">
                <a:latin typeface="Open Sans"/>
                <a:ea typeface="Open Sans"/>
                <a:cs typeface="Open Sans"/>
                <a:sym typeface="Open Sans"/>
              </a:rPr>
            </a:br>
            <a:r>
              <a:rPr lang="fr-FR">
                <a:latin typeface="Open Sans"/>
                <a:ea typeface="Open Sans"/>
                <a:cs typeface="Open Sans"/>
                <a:sym typeface="Open Sans"/>
              </a:rPr>
              <a:t>Dès 1978, les droits des personnes par rapport aux technologies </a:t>
            </a:r>
            <a:r>
              <a:rPr lang="fr-FR">
                <a:latin typeface="Open Sans"/>
                <a:ea typeface="Open Sans"/>
                <a:cs typeface="Open Sans"/>
                <a:sym typeface="Open Sans"/>
              </a:rPr>
              <a:t>numériques</a:t>
            </a:r>
            <a:r>
              <a:rPr lang="fr-FR">
                <a:latin typeface="Open Sans"/>
                <a:ea typeface="Open Sans"/>
                <a:cs typeface="Open Sans"/>
                <a:sym typeface="Open Sans"/>
              </a:rPr>
              <a:t> sont mis en avant afin d’être protégés et leurs données personnelles sécurisées.</a:t>
            </a:r>
            <a:endParaRPr>
              <a:latin typeface="Open Sans"/>
              <a:ea typeface="Open Sans"/>
              <a:cs typeface="Open Sans"/>
              <a:sym typeface="Open Sans"/>
            </a:endParaRPr>
          </a:p>
        </p:txBody>
      </p:sp>
      <p:sp>
        <p:nvSpPr>
          <p:cNvPr id="100" name="Google Shape;100;p3"/>
          <p:cNvSpPr/>
          <p:nvPr/>
        </p:nvSpPr>
        <p:spPr>
          <a:xfrm>
            <a:off x="8329000" y="2104300"/>
            <a:ext cx="3592500" cy="24873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0000"/>
              </a:lnSpc>
              <a:spcBef>
                <a:spcPts val="800"/>
              </a:spcBef>
              <a:spcAft>
                <a:spcPts val="0"/>
              </a:spcAft>
              <a:buClr>
                <a:schemeClr val="dk1"/>
              </a:buClr>
              <a:buSzPts val="1100"/>
              <a:buFont typeface="Arial"/>
              <a:buNone/>
            </a:pPr>
            <a:r>
              <a:rPr b="1" lang="fr-FR" sz="1050">
                <a:solidFill>
                  <a:srgbClr val="333333"/>
                </a:solidFill>
                <a:latin typeface="Georgia"/>
                <a:ea typeface="Georgia"/>
                <a:cs typeface="Georgia"/>
                <a:sym typeface="Georgia"/>
              </a:rPr>
              <a:t>Article 1</a:t>
            </a:r>
            <a:r>
              <a:rPr b="1" lang="fr-FR" sz="800">
                <a:solidFill>
                  <a:srgbClr val="333333"/>
                </a:solidFill>
                <a:latin typeface="Georgia"/>
                <a:ea typeface="Georgia"/>
                <a:cs typeface="Georgia"/>
                <a:sym typeface="Georgia"/>
              </a:rPr>
              <a:t>er</a:t>
            </a:r>
            <a:endParaRPr b="1" sz="800">
              <a:solidFill>
                <a:srgbClr val="333333"/>
              </a:solidFill>
              <a:latin typeface="Georgia"/>
              <a:ea typeface="Georgia"/>
              <a:cs typeface="Georgia"/>
              <a:sym typeface="Georgia"/>
            </a:endParaRPr>
          </a:p>
          <a:p>
            <a:pPr indent="0" lvl="0" marL="0" rtl="0" algn="l">
              <a:lnSpc>
                <a:spcPct val="115000"/>
              </a:lnSpc>
              <a:spcBef>
                <a:spcPts val="800"/>
              </a:spcBef>
              <a:spcAft>
                <a:spcPts val="0"/>
              </a:spcAft>
              <a:buClr>
                <a:schemeClr val="dk1"/>
              </a:buClr>
              <a:buSzPts val="1100"/>
              <a:buFont typeface="Arial"/>
              <a:buNone/>
            </a:pPr>
            <a:r>
              <a:rPr lang="fr-FR" sz="1350">
                <a:solidFill>
                  <a:srgbClr val="71716E"/>
                </a:solidFill>
                <a:latin typeface="Georgia"/>
                <a:ea typeface="Georgia"/>
                <a:cs typeface="Georgia"/>
                <a:sym typeface="Georgia"/>
              </a:rPr>
              <a:t>L'informatique doit être au service de chaque citoyen. Son développement doit s'opérer dans le cadre de la coopération internationale. Elle ne doit porter atteinte ni à l'identité humaine, ni aux droits de l'homme, ni à la vie privée, ni aux libertés individuelles ou publiques.</a:t>
            </a:r>
            <a:endParaRPr sz="1350">
              <a:solidFill>
                <a:srgbClr val="71716E"/>
              </a:solidFill>
              <a:latin typeface="Georgia"/>
              <a:ea typeface="Georgia"/>
              <a:cs typeface="Georgia"/>
              <a:sym typeface="Georgia"/>
            </a:endParaRPr>
          </a:p>
          <a:p>
            <a:pPr indent="0" lvl="0" marL="0" rtl="0" algn="l">
              <a:spcBef>
                <a:spcPts val="800"/>
              </a:spcBef>
              <a:spcAft>
                <a:spcPts val="0"/>
              </a:spcAft>
              <a:buNone/>
            </a:pPr>
            <a:r>
              <a:t/>
            </a:r>
            <a:endParaRPr/>
          </a:p>
        </p:txBody>
      </p:sp>
      <p:pic>
        <p:nvPicPr>
          <p:cNvPr id="101" name="Google Shape;101;p3"/>
          <p:cNvPicPr preferRelativeResize="0"/>
          <p:nvPr/>
        </p:nvPicPr>
        <p:blipFill>
          <a:blip r:embed="rId3">
            <a:alphaModFix/>
          </a:blip>
          <a:stretch>
            <a:fillRect/>
          </a:stretch>
        </p:blipFill>
        <p:spPr>
          <a:xfrm>
            <a:off x="1202903" y="4407438"/>
            <a:ext cx="2683721" cy="1794975"/>
          </a:xfrm>
          <a:prstGeom prst="rect">
            <a:avLst/>
          </a:prstGeom>
          <a:noFill/>
          <a:ln>
            <a:noFill/>
          </a:ln>
        </p:spPr>
      </p:pic>
      <p:sp>
        <p:nvSpPr>
          <p:cNvPr id="102" name="Google Shape;102;p3"/>
          <p:cNvSpPr txBox="1"/>
          <p:nvPr/>
        </p:nvSpPr>
        <p:spPr>
          <a:xfrm>
            <a:off x="4148675" y="5122325"/>
            <a:ext cx="4477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Open Sans"/>
                <a:ea typeface="Open Sans"/>
                <a:cs typeface="Open Sans"/>
                <a:sym typeface="Open Sans"/>
              </a:rPr>
              <a:t>La Commission Nationale de l’Iinformatique et des Libertés est l’autorité de contrôle française sur le numérique.</a:t>
            </a:r>
            <a:endParaRPr>
              <a:latin typeface="Open Sans"/>
              <a:ea typeface="Open Sans"/>
              <a:cs typeface="Open Sans"/>
              <a:sym typeface="Open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g1c26921bacc_0_173"/>
          <p:cNvPicPr preferRelativeResize="0"/>
          <p:nvPr/>
        </p:nvPicPr>
        <p:blipFill>
          <a:blip r:embed="rId3">
            <a:alphaModFix/>
          </a:blip>
          <a:stretch>
            <a:fillRect/>
          </a:stretch>
        </p:blipFill>
        <p:spPr>
          <a:xfrm>
            <a:off x="4155800" y="2604275"/>
            <a:ext cx="6749376" cy="3796525"/>
          </a:xfrm>
          <a:prstGeom prst="rect">
            <a:avLst/>
          </a:prstGeom>
          <a:noFill/>
          <a:ln>
            <a:noFill/>
          </a:ln>
        </p:spPr>
      </p:pic>
      <p:sp>
        <p:nvSpPr>
          <p:cNvPr id="108" name="Google Shape;108;g1c26921bacc_0_173"/>
          <p:cNvSpPr txBox="1"/>
          <p:nvPr/>
        </p:nvSpPr>
        <p:spPr>
          <a:xfrm>
            <a:off x="1966825" y="854200"/>
            <a:ext cx="7187400" cy="683400"/>
          </a:xfrm>
          <a:prstGeom prst="rect">
            <a:avLst/>
          </a:prstGeom>
          <a:noFill/>
          <a:ln>
            <a:noFill/>
          </a:ln>
        </p:spPr>
        <p:txBody>
          <a:bodyPr anchorCtr="0" anchor="t" bIns="45700" lIns="0" spcFirstLastPara="1" rIns="0" wrap="square" tIns="45700">
            <a:spAutoFit/>
          </a:bodyPr>
          <a:lstStyle/>
          <a:p>
            <a:pPr indent="0" lvl="0" marL="0" marR="0" rtl="0" algn="l">
              <a:lnSpc>
                <a:spcPct val="80000"/>
              </a:lnSpc>
              <a:spcBef>
                <a:spcPts val="0"/>
              </a:spcBef>
              <a:spcAft>
                <a:spcPts val="0"/>
              </a:spcAft>
              <a:buNone/>
            </a:pPr>
            <a:r>
              <a:rPr lang="fr-FR" sz="4800">
                <a:solidFill>
                  <a:srgbClr val="5BD4FF"/>
                </a:solidFill>
                <a:latin typeface="Rubik"/>
                <a:ea typeface="Rubik"/>
                <a:cs typeface="Rubik"/>
                <a:sym typeface="Rubik"/>
              </a:rPr>
              <a:t>Hiérarchie des normes</a:t>
            </a:r>
            <a:endParaRPr/>
          </a:p>
        </p:txBody>
      </p:sp>
      <p:sp>
        <p:nvSpPr>
          <p:cNvPr id="109" name="Google Shape;109;g1c26921bacc_0_173"/>
          <p:cNvSpPr txBox="1"/>
          <p:nvPr/>
        </p:nvSpPr>
        <p:spPr>
          <a:xfrm>
            <a:off x="604000" y="1694925"/>
            <a:ext cx="3805800" cy="3109200"/>
          </a:xfrm>
          <a:prstGeom prst="rect">
            <a:avLst/>
          </a:prstGeom>
          <a:noFill/>
          <a:ln>
            <a:noFill/>
          </a:ln>
        </p:spPr>
        <p:txBody>
          <a:bodyPr anchorCtr="0" anchor="t" bIns="45700" lIns="0" spcFirstLastPara="1" rIns="0" wrap="square" tIns="45700">
            <a:spAutoFit/>
          </a:bodyPr>
          <a:lstStyle/>
          <a:p>
            <a:pPr indent="0" lvl="0" marL="0" marR="0" rtl="0" algn="l">
              <a:lnSpc>
                <a:spcPct val="130000"/>
              </a:lnSpc>
              <a:spcBef>
                <a:spcPts val="0"/>
              </a:spcBef>
              <a:spcAft>
                <a:spcPts val="0"/>
              </a:spcAft>
              <a:buNone/>
            </a:pPr>
            <a:r>
              <a:rPr lang="fr-FR">
                <a:solidFill>
                  <a:srgbClr val="0D182E"/>
                </a:solidFill>
                <a:latin typeface="Nunito"/>
                <a:ea typeface="Nunito"/>
                <a:cs typeface="Nunito"/>
                <a:sym typeface="Nunito"/>
              </a:rPr>
              <a:t>Les textes européens qui peuvent </a:t>
            </a:r>
            <a:r>
              <a:rPr lang="fr-FR">
                <a:solidFill>
                  <a:srgbClr val="0D182E"/>
                </a:solidFill>
                <a:latin typeface="Nunito"/>
                <a:ea typeface="Nunito"/>
                <a:cs typeface="Nunito"/>
                <a:sym typeface="Nunito"/>
              </a:rPr>
              <a:t>être</a:t>
            </a:r>
            <a:r>
              <a:rPr lang="fr-FR">
                <a:solidFill>
                  <a:srgbClr val="0D182E"/>
                </a:solidFill>
                <a:latin typeface="Nunito"/>
                <a:ea typeface="Nunito"/>
                <a:cs typeface="Nunito"/>
                <a:sym typeface="Nunito"/>
              </a:rPr>
              <a:t> des directives ou des </a:t>
            </a:r>
            <a:r>
              <a:rPr lang="fr-FR">
                <a:solidFill>
                  <a:srgbClr val="0D182E"/>
                </a:solidFill>
                <a:latin typeface="Nunito"/>
                <a:ea typeface="Nunito"/>
                <a:cs typeface="Nunito"/>
                <a:sym typeface="Nunito"/>
              </a:rPr>
              <a:t>règlements,</a:t>
            </a:r>
            <a:r>
              <a:rPr lang="fr-FR">
                <a:solidFill>
                  <a:srgbClr val="0D182E"/>
                </a:solidFill>
                <a:latin typeface="Nunito"/>
                <a:ea typeface="Nunito"/>
                <a:cs typeface="Nunito"/>
                <a:sym typeface="Nunito"/>
              </a:rPr>
              <a:t> ont une valeur supérieure aux </a:t>
            </a:r>
            <a:r>
              <a:rPr lang="fr-FR">
                <a:solidFill>
                  <a:srgbClr val="0D182E"/>
                </a:solidFill>
                <a:latin typeface="Nunito"/>
                <a:ea typeface="Nunito"/>
                <a:cs typeface="Nunito"/>
                <a:sym typeface="Nunito"/>
              </a:rPr>
              <a:t>lois</a:t>
            </a:r>
            <a:r>
              <a:rPr lang="fr-FR">
                <a:solidFill>
                  <a:srgbClr val="0D182E"/>
                </a:solidFill>
                <a:latin typeface="Nunito"/>
                <a:ea typeface="Nunito"/>
                <a:cs typeface="Nunito"/>
                <a:sym typeface="Nunito"/>
              </a:rPr>
              <a:t> nationales et s’appliquent en priorité.</a:t>
            </a:r>
            <a:br>
              <a:rPr lang="fr-FR">
                <a:solidFill>
                  <a:srgbClr val="0D182E"/>
                </a:solidFill>
                <a:latin typeface="Nunito"/>
                <a:ea typeface="Nunito"/>
                <a:cs typeface="Nunito"/>
                <a:sym typeface="Nunito"/>
              </a:rPr>
            </a:br>
            <a:br>
              <a:rPr lang="fr-FR">
                <a:solidFill>
                  <a:srgbClr val="0D182E"/>
                </a:solidFill>
                <a:latin typeface="Nunito"/>
                <a:ea typeface="Nunito"/>
                <a:cs typeface="Nunito"/>
                <a:sym typeface="Nunito"/>
              </a:rPr>
            </a:br>
            <a:r>
              <a:rPr lang="fr-FR">
                <a:solidFill>
                  <a:srgbClr val="0D182E"/>
                </a:solidFill>
                <a:latin typeface="Nunito"/>
                <a:ea typeface="Nunito"/>
                <a:cs typeface="Nunito"/>
                <a:sym typeface="Nunito"/>
              </a:rPr>
              <a:t>Le </a:t>
            </a:r>
            <a:r>
              <a:rPr lang="fr-FR">
                <a:solidFill>
                  <a:srgbClr val="0D182E"/>
                </a:solidFill>
                <a:latin typeface="Nunito"/>
                <a:ea typeface="Nunito"/>
                <a:cs typeface="Nunito"/>
                <a:sym typeface="Nunito"/>
              </a:rPr>
              <a:t>règlement</a:t>
            </a:r>
            <a:r>
              <a:rPr lang="fr-FR">
                <a:solidFill>
                  <a:srgbClr val="0D182E"/>
                </a:solidFill>
                <a:latin typeface="Nunito"/>
                <a:ea typeface="Nunito"/>
                <a:cs typeface="Nunito"/>
                <a:sym typeface="Nunito"/>
              </a:rPr>
              <a:t> européen est d’applicabilité directe.</a:t>
            </a:r>
            <a:br>
              <a:rPr lang="fr-FR">
                <a:solidFill>
                  <a:srgbClr val="0D182E"/>
                </a:solidFill>
                <a:latin typeface="Nunito"/>
                <a:ea typeface="Nunito"/>
                <a:cs typeface="Nunito"/>
                <a:sym typeface="Nunito"/>
              </a:rPr>
            </a:br>
            <a:br>
              <a:rPr lang="fr-FR">
                <a:solidFill>
                  <a:srgbClr val="0D182E"/>
                </a:solidFill>
                <a:latin typeface="Nunito"/>
                <a:ea typeface="Nunito"/>
                <a:cs typeface="Nunito"/>
                <a:sym typeface="Nunito"/>
              </a:rPr>
            </a:br>
            <a:r>
              <a:rPr lang="fr-FR">
                <a:solidFill>
                  <a:srgbClr val="0D182E"/>
                </a:solidFill>
                <a:latin typeface="Nunito"/>
                <a:ea typeface="Nunito"/>
                <a:cs typeface="Nunito"/>
                <a:sym typeface="Nunito"/>
              </a:rPr>
              <a:t>La directive européenne doit être transposée par les Etats membres en </a:t>
            </a:r>
            <a:r>
              <a:rPr lang="fr-FR">
                <a:solidFill>
                  <a:srgbClr val="0D182E"/>
                </a:solidFill>
                <a:latin typeface="Nunito"/>
                <a:ea typeface="Nunito"/>
                <a:cs typeface="Nunito"/>
                <a:sym typeface="Nunito"/>
              </a:rPr>
              <a:t>droit</a:t>
            </a:r>
            <a:r>
              <a:rPr lang="fr-FR">
                <a:solidFill>
                  <a:srgbClr val="0D182E"/>
                </a:solidFill>
                <a:latin typeface="Nunito"/>
                <a:ea typeface="Nunito"/>
                <a:cs typeface="Nunito"/>
                <a:sym typeface="Nunito"/>
              </a:rPr>
              <a:t> national avant d’être applicable. </a:t>
            </a:r>
            <a:endParaRPr>
              <a:solidFill>
                <a:schemeClr val="dk1"/>
              </a:solidFill>
              <a:latin typeface="Nunito"/>
              <a:ea typeface="Nunito"/>
              <a:cs typeface="Nunito"/>
              <a:sym typeface="Nunito"/>
            </a:endParaRPr>
          </a:p>
        </p:txBody>
      </p:sp>
      <p:pic>
        <p:nvPicPr>
          <p:cNvPr id="110" name="Google Shape;110;g1c26921bacc_0_173"/>
          <p:cNvPicPr preferRelativeResize="0"/>
          <p:nvPr/>
        </p:nvPicPr>
        <p:blipFill rotWithShape="1">
          <a:blip r:embed="rId4">
            <a:alphaModFix/>
          </a:blip>
          <a:srcRect b="0" l="0" r="0" t="0"/>
          <a:stretch/>
        </p:blipFill>
        <p:spPr>
          <a:xfrm>
            <a:off x="10905172" y="4305001"/>
            <a:ext cx="1095375" cy="2562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1c26921bacc_0_190"/>
          <p:cNvSpPr txBox="1"/>
          <p:nvPr/>
        </p:nvSpPr>
        <p:spPr>
          <a:xfrm>
            <a:off x="1966825" y="854200"/>
            <a:ext cx="7187400" cy="1274400"/>
          </a:xfrm>
          <a:prstGeom prst="rect">
            <a:avLst/>
          </a:prstGeom>
          <a:noFill/>
          <a:ln>
            <a:noFill/>
          </a:ln>
        </p:spPr>
        <p:txBody>
          <a:bodyPr anchorCtr="0" anchor="t" bIns="45700" lIns="0" spcFirstLastPara="1" rIns="0" wrap="square" tIns="45700">
            <a:spAutoFit/>
          </a:bodyPr>
          <a:lstStyle/>
          <a:p>
            <a:pPr indent="0" lvl="0" marL="0" rtl="0" algn="ctr">
              <a:lnSpc>
                <a:spcPct val="80000"/>
              </a:lnSpc>
              <a:spcBef>
                <a:spcPts val="0"/>
              </a:spcBef>
              <a:spcAft>
                <a:spcPts val="0"/>
              </a:spcAft>
              <a:buClr>
                <a:schemeClr val="dk1"/>
              </a:buClr>
              <a:buSzPts val="2400"/>
              <a:buFont typeface="Open Sans"/>
              <a:buNone/>
            </a:pPr>
            <a:r>
              <a:rPr b="1" lang="fr-FR" sz="2400">
                <a:solidFill>
                  <a:schemeClr val="dk1"/>
                </a:solidFill>
                <a:latin typeface="Open Sans"/>
                <a:ea typeface="Open Sans"/>
                <a:cs typeface="Open Sans"/>
                <a:sym typeface="Open Sans"/>
              </a:rPr>
              <a:t>Historique de la protection des données en Union Europénne</a:t>
            </a:r>
            <a:endParaRPr b="1" sz="2400">
              <a:solidFill>
                <a:schemeClr val="dk1"/>
              </a:solidFill>
              <a:latin typeface="Open Sans"/>
              <a:ea typeface="Open Sans"/>
              <a:cs typeface="Open Sans"/>
              <a:sym typeface="Open Sans"/>
            </a:endParaRPr>
          </a:p>
          <a:p>
            <a:pPr indent="0" lvl="0" marL="0" marR="0" rtl="0" algn="l">
              <a:lnSpc>
                <a:spcPct val="80000"/>
              </a:lnSpc>
              <a:spcBef>
                <a:spcPts val="0"/>
              </a:spcBef>
              <a:spcAft>
                <a:spcPts val="0"/>
              </a:spcAft>
              <a:buNone/>
            </a:pPr>
            <a:r>
              <a:t/>
            </a:r>
            <a:endParaRPr sz="4800">
              <a:solidFill>
                <a:srgbClr val="5BD4FF"/>
              </a:solidFill>
              <a:latin typeface="Rubik"/>
              <a:ea typeface="Rubik"/>
              <a:cs typeface="Rubik"/>
              <a:sym typeface="Rubik"/>
            </a:endParaRPr>
          </a:p>
        </p:txBody>
      </p:sp>
      <p:sp>
        <p:nvSpPr>
          <p:cNvPr id="116" name="Google Shape;116;g1c26921bacc_0_190"/>
          <p:cNvSpPr txBox="1"/>
          <p:nvPr/>
        </p:nvSpPr>
        <p:spPr>
          <a:xfrm>
            <a:off x="408000" y="2128600"/>
            <a:ext cx="4057200" cy="1428300"/>
          </a:xfrm>
          <a:prstGeom prst="rect">
            <a:avLst/>
          </a:prstGeom>
          <a:noFill/>
          <a:ln>
            <a:noFill/>
          </a:ln>
        </p:spPr>
        <p:txBody>
          <a:bodyPr anchorCtr="0" anchor="t" bIns="45700" lIns="0" spcFirstLastPara="1" rIns="0" wrap="square" tIns="45700">
            <a:spAutoFit/>
          </a:bodyPr>
          <a:lstStyle/>
          <a:p>
            <a:pPr indent="0" lvl="0" marL="0" marR="0" rtl="0" algn="l">
              <a:lnSpc>
                <a:spcPct val="130000"/>
              </a:lnSpc>
              <a:spcBef>
                <a:spcPts val="0"/>
              </a:spcBef>
              <a:spcAft>
                <a:spcPts val="0"/>
              </a:spcAft>
              <a:buNone/>
            </a:pPr>
            <a:r>
              <a:rPr lang="fr-FR">
                <a:solidFill>
                  <a:srgbClr val="0D182E"/>
                </a:solidFill>
                <a:latin typeface="Nunito"/>
                <a:ea typeface="Nunito"/>
                <a:cs typeface="Nunito"/>
                <a:sym typeface="Nunito"/>
              </a:rPr>
              <a:t>Évolution</a:t>
            </a:r>
            <a:r>
              <a:rPr lang="fr-FR">
                <a:solidFill>
                  <a:srgbClr val="0D182E"/>
                </a:solidFill>
                <a:latin typeface="Nunito"/>
                <a:ea typeface="Nunito"/>
                <a:cs typeface="Nunito"/>
                <a:sym typeface="Nunito"/>
              </a:rPr>
              <a:t> de la protection des données </a:t>
            </a:r>
            <a:r>
              <a:rPr lang="fr-FR">
                <a:solidFill>
                  <a:srgbClr val="0D182E"/>
                </a:solidFill>
                <a:latin typeface="Nunito"/>
                <a:ea typeface="Nunito"/>
                <a:cs typeface="Nunito"/>
                <a:sym typeface="Nunito"/>
              </a:rPr>
              <a:t>au niveau</a:t>
            </a:r>
            <a:r>
              <a:rPr lang="fr-FR">
                <a:solidFill>
                  <a:srgbClr val="0D182E"/>
                </a:solidFill>
                <a:latin typeface="Nunito"/>
                <a:ea typeface="Nunito"/>
                <a:cs typeface="Nunito"/>
                <a:sym typeface="Nunito"/>
              </a:rPr>
              <a:t> européen.</a:t>
            </a:r>
            <a:endParaRPr>
              <a:solidFill>
                <a:srgbClr val="0D182E"/>
              </a:solidFill>
              <a:latin typeface="Nunito"/>
              <a:ea typeface="Nunito"/>
              <a:cs typeface="Nunito"/>
              <a:sym typeface="Nunito"/>
            </a:endParaRPr>
          </a:p>
          <a:p>
            <a:pPr indent="0" lvl="0" marL="0" marR="0" rtl="0" algn="l">
              <a:lnSpc>
                <a:spcPct val="130000"/>
              </a:lnSpc>
              <a:spcBef>
                <a:spcPts val="0"/>
              </a:spcBef>
              <a:spcAft>
                <a:spcPts val="0"/>
              </a:spcAft>
              <a:buNone/>
            </a:pPr>
            <a:r>
              <a:t/>
            </a:r>
            <a:endParaRPr>
              <a:solidFill>
                <a:srgbClr val="0D182E"/>
              </a:solidFill>
              <a:latin typeface="Nunito"/>
              <a:ea typeface="Nunito"/>
              <a:cs typeface="Nunito"/>
              <a:sym typeface="Nunito"/>
            </a:endParaRPr>
          </a:p>
          <a:p>
            <a:pPr indent="0" lvl="0" marL="0" marR="0" rtl="0" algn="l">
              <a:lnSpc>
                <a:spcPct val="130000"/>
              </a:lnSpc>
              <a:spcBef>
                <a:spcPts val="0"/>
              </a:spcBef>
              <a:spcAft>
                <a:spcPts val="0"/>
              </a:spcAft>
              <a:buNone/>
            </a:pPr>
            <a:r>
              <a:rPr lang="fr-FR">
                <a:solidFill>
                  <a:srgbClr val="0D182E"/>
                </a:solidFill>
                <a:latin typeface="Nunito"/>
                <a:ea typeface="Nunito"/>
                <a:cs typeface="Nunito"/>
                <a:sym typeface="Nunito"/>
              </a:rPr>
              <a:t>La LIL française est précurseure dans ce domaine de réglementation du monde numérique. </a:t>
            </a:r>
            <a:r>
              <a:rPr lang="fr-FR">
                <a:solidFill>
                  <a:srgbClr val="0D182E"/>
                </a:solidFill>
                <a:latin typeface="Nunito"/>
                <a:ea typeface="Nunito"/>
                <a:cs typeface="Nunito"/>
                <a:sym typeface="Nunito"/>
              </a:rPr>
              <a:t> </a:t>
            </a:r>
            <a:endParaRPr>
              <a:solidFill>
                <a:schemeClr val="dk1"/>
              </a:solidFill>
              <a:latin typeface="Nunito"/>
              <a:ea typeface="Nunito"/>
              <a:cs typeface="Nunito"/>
              <a:sym typeface="Nunito"/>
            </a:endParaRPr>
          </a:p>
        </p:txBody>
      </p:sp>
      <p:pic>
        <p:nvPicPr>
          <p:cNvPr id="117" name="Google Shape;117;g1c26921bacc_0_190"/>
          <p:cNvPicPr preferRelativeResize="0"/>
          <p:nvPr/>
        </p:nvPicPr>
        <p:blipFill rotWithShape="1">
          <a:blip r:embed="rId3">
            <a:alphaModFix/>
          </a:blip>
          <a:srcRect b="0" l="0" r="0" t="0"/>
          <a:stretch/>
        </p:blipFill>
        <p:spPr>
          <a:xfrm>
            <a:off x="10905172" y="4305001"/>
            <a:ext cx="1095375" cy="2562225"/>
          </a:xfrm>
          <a:prstGeom prst="rect">
            <a:avLst/>
          </a:prstGeom>
          <a:noFill/>
          <a:ln>
            <a:noFill/>
          </a:ln>
        </p:spPr>
      </p:pic>
      <p:pic>
        <p:nvPicPr>
          <p:cNvPr id="118" name="Google Shape;118;g1c26921bacc_0_190"/>
          <p:cNvPicPr preferRelativeResize="0"/>
          <p:nvPr/>
        </p:nvPicPr>
        <p:blipFill>
          <a:blip r:embed="rId4">
            <a:alphaModFix/>
          </a:blip>
          <a:stretch>
            <a:fillRect/>
          </a:stretch>
        </p:blipFill>
        <p:spPr>
          <a:xfrm>
            <a:off x="5663000" y="1633575"/>
            <a:ext cx="5234751" cy="50536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1c26921bacc_0_255"/>
          <p:cNvSpPr txBox="1"/>
          <p:nvPr>
            <p:ph type="title"/>
          </p:nvPr>
        </p:nvSpPr>
        <p:spPr>
          <a:xfrm>
            <a:off x="1725227" y="762370"/>
            <a:ext cx="8741400" cy="642600"/>
          </a:xfrm>
          <a:prstGeom prst="rect">
            <a:avLst/>
          </a:prstGeom>
          <a:noFill/>
          <a:ln>
            <a:noFill/>
          </a:ln>
        </p:spPr>
        <p:txBody>
          <a:bodyPr anchorCtr="0" anchor="t" bIns="0" lIns="0" spcFirstLastPara="1" rIns="0" wrap="square" tIns="192000">
            <a:noAutofit/>
          </a:bodyPr>
          <a:lstStyle/>
          <a:p>
            <a:pPr indent="0" lvl="0" marL="0" rtl="0" algn="ctr">
              <a:spcBef>
                <a:spcPts val="0"/>
              </a:spcBef>
              <a:spcAft>
                <a:spcPts val="0"/>
              </a:spcAft>
              <a:buClr>
                <a:schemeClr val="dk1"/>
              </a:buClr>
              <a:buSzPts val="2400"/>
              <a:buFont typeface="Arial"/>
              <a:buNone/>
            </a:pPr>
            <a:r>
              <a:rPr lang="fr-FR"/>
              <a:t>Le Règlement Général sur la protection des données</a:t>
            </a:r>
            <a:endParaRPr/>
          </a:p>
        </p:txBody>
      </p:sp>
      <p:sp>
        <p:nvSpPr>
          <p:cNvPr id="124" name="Google Shape;124;g1c26921bacc_0_255"/>
          <p:cNvSpPr txBox="1"/>
          <p:nvPr>
            <p:ph idx="12" type="sldNum"/>
          </p:nvPr>
        </p:nvSpPr>
        <p:spPr>
          <a:xfrm>
            <a:off x="11560052" y="6354830"/>
            <a:ext cx="513600" cy="22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FR"/>
              <a:t>‹#›</a:t>
            </a:fld>
            <a:endParaRPr/>
          </a:p>
        </p:txBody>
      </p:sp>
      <p:pic>
        <p:nvPicPr>
          <p:cNvPr id="125" name="Google Shape;125;g1c26921bacc_0_255"/>
          <p:cNvPicPr preferRelativeResize="0"/>
          <p:nvPr/>
        </p:nvPicPr>
        <p:blipFill rotWithShape="1">
          <a:blip r:embed="rId3">
            <a:alphaModFix/>
          </a:blip>
          <a:srcRect b="0" l="0" r="0" t="0"/>
          <a:stretch/>
        </p:blipFill>
        <p:spPr>
          <a:xfrm>
            <a:off x="265050" y="1633575"/>
            <a:ext cx="7115400" cy="4640600"/>
          </a:xfrm>
          <a:prstGeom prst="rect">
            <a:avLst/>
          </a:prstGeom>
          <a:noFill/>
          <a:ln>
            <a:noFill/>
          </a:ln>
        </p:spPr>
      </p:pic>
      <p:sp>
        <p:nvSpPr>
          <p:cNvPr id="126" name="Google Shape;126;g1c26921bacc_0_255"/>
          <p:cNvSpPr txBox="1"/>
          <p:nvPr/>
        </p:nvSpPr>
        <p:spPr>
          <a:xfrm>
            <a:off x="7852801" y="1742925"/>
            <a:ext cx="3197400" cy="461700"/>
          </a:xfrm>
          <a:prstGeom prst="rect">
            <a:avLst/>
          </a:prstGeom>
          <a:noFill/>
          <a:ln>
            <a:noFill/>
          </a:ln>
        </p:spPr>
        <p:txBody>
          <a:bodyPr anchorCtr="0" anchor="t" bIns="45700" lIns="0" spcFirstLastPara="1" rIns="0" wrap="square" tIns="45700">
            <a:spAutoFit/>
          </a:bodyPr>
          <a:lstStyle/>
          <a:p>
            <a:pPr indent="0" lvl="0" marL="0" marR="0" rtl="0" algn="l">
              <a:lnSpc>
                <a:spcPct val="80000"/>
              </a:lnSpc>
              <a:spcBef>
                <a:spcPts val="0"/>
              </a:spcBef>
              <a:spcAft>
                <a:spcPts val="0"/>
              </a:spcAft>
              <a:buNone/>
            </a:pPr>
            <a:r>
              <a:rPr lang="fr-FR" sz="3000">
                <a:solidFill>
                  <a:srgbClr val="223660"/>
                </a:solidFill>
                <a:latin typeface="Open Sans"/>
                <a:ea typeface="Open Sans"/>
                <a:cs typeface="Open Sans"/>
                <a:sym typeface="Open Sans"/>
              </a:rPr>
              <a:t>RGPD bicéphale</a:t>
            </a:r>
            <a:endParaRPr sz="800">
              <a:latin typeface="Open Sans"/>
              <a:ea typeface="Open Sans"/>
              <a:cs typeface="Open Sans"/>
              <a:sym typeface="Open Sans"/>
            </a:endParaRPr>
          </a:p>
        </p:txBody>
      </p:sp>
      <p:sp>
        <p:nvSpPr>
          <p:cNvPr id="127" name="Google Shape;127;g1c26921bacc_0_255"/>
          <p:cNvSpPr txBox="1"/>
          <p:nvPr/>
        </p:nvSpPr>
        <p:spPr>
          <a:xfrm>
            <a:off x="7802251" y="2313975"/>
            <a:ext cx="3298500" cy="3170700"/>
          </a:xfrm>
          <a:prstGeom prst="rect">
            <a:avLst/>
          </a:prstGeom>
          <a:noFill/>
          <a:ln>
            <a:noFill/>
          </a:ln>
        </p:spPr>
        <p:txBody>
          <a:bodyPr anchorCtr="0" anchor="t" bIns="45700" lIns="0" spcFirstLastPara="1" rIns="0" wrap="square" tIns="45700">
            <a:spAutoFit/>
          </a:bodyPr>
          <a:lstStyle/>
          <a:p>
            <a:pPr indent="-120650" lvl="0" marL="0" rtl="0" algn="l">
              <a:spcBef>
                <a:spcPts val="400"/>
              </a:spcBef>
              <a:spcAft>
                <a:spcPts val="0"/>
              </a:spcAft>
              <a:buClr>
                <a:schemeClr val="dk1"/>
              </a:buClr>
              <a:buSzPts val="1900"/>
              <a:buFont typeface="Rubik"/>
              <a:buChar char="•"/>
            </a:pPr>
            <a:r>
              <a:rPr lang="fr-FR" sz="1900">
                <a:solidFill>
                  <a:schemeClr val="dk1"/>
                </a:solidFill>
                <a:latin typeface="Rubik"/>
                <a:ea typeface="Rubik"/>
                <a:cs typeface="Rubik"/>
                <a:sym typeface="Rubik"/>
              </a:rPr>
              <a:t>Protection des données individuelles v/s pratique des marketplace et GAFAM (entre autres…)</a:t>
            </a:r>
            <a:endParaRPr sz="3400">
              <a:solidFill>
                <a:schemeClr val="dk1"/>
              </a:solidFill>
              <a:latin typeface="Rubik"/>
              <a:ea typeface="Rubik"/>
              <a:cs typeface="Rubik"/>
              <a:sym typeface="Rubik"/>
            </a:endParaRPr>
          </a:p>
          <a:p>
            <a:pPr indent="-120650" lvl="0" marL="0" rtl="0" algn="l">
              <a:spcBef>
                <a:spcPts val="400"/>
              </a:spcBef>
              <a:spcAft>
                <a:spcPts val="0"/>
              </a:spcAft>
              <a:buClr>
                <a:schemeClr val="dk1"/>
              </a:buClr>
              <a:buSzPts val="1900"/>
              <a:buFont typeface="Rubik"/>
              <a:buChar char="•"/>
            </a:pPr>
            <a:r>
              <a:rPr lang="fr-FR" sz="1900">
                <a:solidFill>
                  <a:schemeClr val="dk1"/>
                </a:solidFill>
                <a:latin typeface="Rubik"/>
                <a:ea typeface="Rubik"/>
                <a:cs typeface="Rubik"/>
                <a:sym typeface="Rubik"/>
              </a:rPr>
              <a:t>Sécurité: protéger les données c/ cyberattaque</a:t>
            </a:r>
            <a:endParaRPr sz="1900">
              <a:solidFill>
                <a:schemeClr val="dk1"/>
              </a:solidFill>
              <a:latin typeface="Rubik"/>
              <a:ea typeface="Rubik"/>
              <a:cs typeface="Rubik"/>
              <a:sym typeface="Rubik"/>
            </a:endParaRPr>
          </a:p>
          <a:p>
            <a:pPr indent="0" lvl="0" marL="373062" rtl="0" algn="l">
              <a:spcBef>
                <a:spcPts val="400"/>
              </a:spcBef>
              <a:spcAft>
                <a:spcPts val="0"/>
              </a:spcAft>
              <a:buNone/>
            </a:pPr>
            <a:r>
              <a:t/>
            </a:r>
            <a:endParaRPr sz="1900">
              <a:solidFill>
                <a:schemeClr val="dk1"/>
              </a:solidFill>
              <a:latin typeface="Rubik"/>
              <a:ea typeface="Rubik"/>
              <a:cs typeface="Rubik"/>
              <a:sym typeface="Rubik"/>
            </a:endParaRPr>
          </a:p>
          <a:p>
            <a:pPr indent="0" lvl="0" marL="0" rtl="0" algn="l">
              <a:spcBef>
                <a:spcPts val="400"/>
              </a:spcBef>
              <a:spcAft>
                <a:spcPts val="0"/>
              </a:spcAft>
              <a:buClr>
                <a:schemeClr val="dk1"/>
              </a:buClr>
              <a:buSzPts val="2000"/>
              <a:buFont typeface="Arial"/>
              <a:buNone/>
            </a:pPr>
            <a:r>
              <a:rPr lang="fr-FR" sz="1900">
                <a:solidFill>
                  <a:schemeClr val="dk1"/>
                </a:solidFill>
                <a:latin typeface="Rubik"/>
                <a:ea typeface="Rubik"/>
                <a:cs typeface="Rubik"/>
                <a:sym typeface="Rubik"/>
              </a:rPr>
              <a:t>But: aboutir à une politique de gouvernance vertueuse des données personnelles</a:t>
            </a:r>
            <a:endParaRPr sz="900">
              <a:solidFill>
                <a:srgbClr val="0D182E"/>
              </a:solidFill>
              <a:latin typeface="Rubik"/>
              <a:ea typeface="Rubik"/>
              <a:cs typeface="Rubik"/>
              <a:sym typeface="Rubik"/>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RDATA Masque">
  <a:themeElements>
    <a:clrScheme name="Kula Color 1">
      <a:dk1>
        <a:srgbClr val="000000"/>
      </a:dk1>
      <a:lt1>
        <a:srgbClr val="FFFFFF"/>
      </a:lt1>
      <a:dk2>
        <a:srgbClr val="000000"/>
      </a:dk2>
      <a:lt2>
        <a:srgbClr val="FEFCFF"/>
      </a:lt2>
      <a:accent1>
        <a:srgbClr val="1D46F3"/>
      </a:accent1>
      <a:accent2>
        <a:srgbClr val="FE5757"/>
      </a:accent2>
      <a:accent3>
        <a:srgbClr val="FE0061"/>
      </a:accent3>
      <a:accent4>
        <a:srgbClr val="A905B7"/>
      </a:accent4>
      <a:accent5>
        <a:srgbClr val="7030BD"/>
      </a:accent5>
      <a:accent6>
        <a:srgbClr val="3C4EBC"/>
      </a:accent6>
      <a:hlink>
        <a:srgbClr val="5352F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2022-12-08T22:52:54Z</dcterms:created>
  <dc:creator>Jennifer S</dc:creator>
</cp:coreProperties>
</file>